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331" r:id="rId2"/>
    <p:sldId id="327" r:id="rId3"/>
    <p:sldId id="256" r:id="rId4"/>
    <p:sldId id="333" r:id="rId5"/>
    <p:sldId id="317" r:id="rId6"/>
    <p:sldId id="262" r:id="rId7"/>
    <p:sldId id="263" r:id="rId8"/>
    <p:sldId id="286" r:id="rId9"/>
    <p:sldId id="287" r:id="rId10"/>
    <p:sldId id="288" r:id="rId11"/>
    <p:sldId id="289" r:id="rId12"/>
    <p:sldId id="318" r:id="rId13"/>
    <p:sldId id="319" r:id="rId14"/>
    <p:sldId id="292" r:id="rId15"/>
    <p:sldId id="316" r:id="rId16"/>
    <p:sldId id="293" r:id="rId17"/>
    <p:sldId id="294" r:id="rId18"/>
    <p:sldId id="295" r:id="rId19"/>
    <p:sldId id="296" r:id="rId20"/>
    <p:sldId id="329" r:id="rId21"/>
    <p:sldId id="328" r:id="rId22"/>
    <p:sldId id="297" r:id="rId23"/>
    <p:sldId id="257" r:id="rId24"/>
    <p:sldId id="261" r:id="rId25"/>
    <p:sldId id="272" r:id="rId26"/>
    <p:sldId id="264" r:id="rId27"/>
    <p:sldId id="265" r:id="rId28"/>
    <p:sldId id="266" r:id="rId29"/>
    <p:sldId id="267" r:id="rId30"/>
    <p:sldId id="268" r:id="rId31"/>
    <p:sldId id="324" r:id="rId32"/>
    <p:sldId id="273" r:id="rId33"/>
    <p:sldId id="323" r:id="rId34"/>
    <p:sldId id="274" r:id="rId35"/>
    <p:sldId id="275" r:id="rId36"/>
    <p:sldId id="276" r:id="rId37"/>
    <p:sldId id="277" r:id="rId38"/>
    <p:sldId id="278" r:id="rId39"/>
    <p:sldId id="279" r:id="rId40"/>
    <p:sldId id="259" r:id="rId41"/>
    <p:sldId id="258" r:id="rId42"/>
    <p:sldId id="303" r:id="rId43"/>
    <p:sldId id="302" r:id="rId44"/>
    <p:sldId id="304" r:id="rId45"/>
    <p:sldId id="305" r:id="rId46"/>
    <p:sldId id="306" r:id="rId47"/>
    <p:sldId id="307" r:id="rId48"/>
    <p:sldId id="322" r:id="rId49"/>
    <p:sldId id="320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25" r:id="rId58"/>
    <p:sldId id="326" r:id="rId59"/>
    <p:sldId id="332" r:id="rId60"/>
    <p:sldId id="335" r:id="rId61"/>
  </p:sldIdLst>
  <p:sldSz cx="127984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A27"/>
    <a:srgbClr val="28531E"/>
    <a:srgbClr val="FFCBA7"/>
    <a:srgbClr val="BF8D5A"/>
    <a:srgbClr val="F7DF85"/>
    <a:srgbClr val="FCF4D4"/>
    <a:srgbClr val="FFDFC5"/>
    <a:srgbClr val="F9D6C3"/>
    <a:srgbClr val="FEFBC6"/>
    <a:srgbClr val="0C9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FEDCD-49C1-49BE-9A79-97F42F8B1603}" v="15" dt="2025-09-10T19:26:02.776"/>
    <p1510:client id="{D6FA3185-CB0C-4827-AB51-EF10528D4C40}" v="2" dt="2025-09-11T14:05:46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5" autoAdjust="0"/>
  </p:normalViewPr>
  <p:slideViewPr>
    <p:cSldViewPr snapToGrid="0">
      <p:cViewPr varScale="1">
        <p:scale>
          <a:sx n="73" d="100"/>
          <a:sy n="73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io Velázquez" userId="b7c56dce-c4ca-4084-8c7f-2607d70db019" providerId="ADAL" clId="{B59D469D-E2F5-46E2-BEAA-5901C739118C}"/>
    <pc:docChg chg="undo custSel addSld modSld sldOrd">
      <pc:chgData name="Gregorio Velázquez" userId="b7c56dce-c4ca-4084-8c7f-2607d70db019" providerId="ADAL" clId="{B59D469D-E2F5-46E2-BEAA-5901C739118C}" dt="2025-09-10T14:59:05.687" v="714" actId="113"/>
      <pc:docMkLst>
        <pc:docMk/>
      </pc:docMkLst>
      <pc:sldChg chg="modSp mod">
        <pc:chgData name="Gregorio Velázquez" userId="b7c56dce-c4ca-4084-8c7f-2607d70db019" providerId="ADAL" clId="{B59D469D-E2F5-46E2-BEAA-5901C739118C}" dt="2025-09-10T14:08:26.033" v="383" actId="20577"/>
        <pc:sldMkLst>
          <pc:docMk/>
          <pc:sldMk cId="4131968820" sldId="256"/>
        </pc:sldMkLst>
        <pc:spChg chg="mod">
          <ac:chgData name="Gregorio Velázquez" userId="b7c56dce-c4ca-4084-8c7f-2607d70db019" providerId="ADAL" clId="{B59D469D-E2F5-46E2-BEAA-5901C739118C}" dt="2025-09-10T14:05:58.858" v="299" actId="108"/>
          <ac:spMkLst>
            <pc:docMk/>
            <pc:sldMk cId="4131968820" sldId="256"/>
            <ac:spMk id="7" creationId="{C4010886-1F86-4C89-73E8-0A024D8BDDEE}"/>
          </ac:spMkLst>
        </pc:spChg>
        <pc:spChg chg="mod">
          <ac:chgData name="Gregorio Velázquez" userId="b7c56dce-c4ca-4084-8c7f-2607d70db019" providerId="ADAL" clId="{B59D469D-E2F5-46E2-BEAA-5901C739118C}" dt="2025-09-10T14:08:26.033" v="383" actId="20577"/>
          <ac:spMkLst>
            <pc:docMk/>
            <pc:sldMk cId="4131968820" sldId="256"/>
            <ac:spMk id="12" creationId="{921C2482-E2E1-BDED-7825-8C93202E74E1}"/>
          </ac:spMkLst>
        </pc:spChg>
        <pc:picChg chg="mod">
          <ac:chgData name="Gregorio Velázquez" userId="b7c56dce-c4ca-4084-8c7f-2607d70db019" providerId="ADAL" clId="{B59D469D-E2F5-46E2-BEAA-5901C739118C}" dt="2025-09-10T14:06:43.783" v="302" actId="1038"/>
          <ac:picMkLst>
            <pc:docMk/>
            <pc:sldMk cId="4131968820" sldId="256"/>
            <ac:picMk id="2" creationId="{4E06A297-3DE7-4CB0-3C75-AA70693DDF99}"/>
          </ac:picMkLst>
        </pc:picChg>
      </pc:sldChg>
      <pc:sldChg chg="modSp mod">
        <pc:chgData name="Gregorio Velázquez" userId="b7c56dce-c4ca-4084-8c7f-2607d70db019" providerId="ADAL" clId="{B59D469D-E2F5-46E2-BEAA-5901C739118C}" dt="2025-09-10T14:12:06.339" v="604" actId="14100"/>
        <pc:sldMkLst>
          <pc:docMk/>
          <pc:sldMk cId="3140762870" sldId="264"/>
        </pc:sldMkLst>
        <pc:spChg chg="mod">
          <ac:chgData name="Gregorio Velázquez" userId="b7c56dce-c4ca-4084-8c7f-2607d70db019" providerId="ADAL" clId="{B59D469D-E2F5-46E2-BEAA-5901C739118C}" dt="2025-09-10T14:12:06.339" v="604" actId="14100"/>
          <ac:spMkLst>
            <pc:docMk/>
            <pc:sldMk cId="3140762870" sldId="264"/>
            <ac:spMk id="6" creationId="{2D53D1DC-6282-AB7A-7FE6-8CE8BD694819}"/>
          </ac:spMkLst>
        </pc:spChg>
      </pc:sldChg>
      <pc:sldChg chg="modSp mod">
        <pc:chgData name="Gregorio Velázquez" userId="b7c56dce-c4ca-4084-8c7f-2607d70db019" providerId="ADAL" clId="{B59D469D-E2F5-46E2-BEAA-5901C739118C}" dt="2025-09-10T14:28:20.060" v="653" actId="20577"/>
        <pc:sldMkLst>
          <pc:docMk/>
          <pc:sldMk cId="2766401630" sldId="272"/>
        </pc:sldMkLst>
        <pc:spChg chg="mod">
          <ac:chgData name="Gregorio Velázquez" userId="b7c56dce-c4ca-4084-8c7f-2607d70db019" providerId="ADAL" clId="{B59D469D-E2F5-46E2-BEAA-5901C739118C}" dt="2025-09-10T14:28:20.060" v="653" actId="20577"/>
          <ac:spMkLst>
            <pc:docMk/>
            <pc:sldMk cId="2766401630" sldId="272"/>
            <ac:spMk id="4" creationId="{EE3113B4-A3B7-2941-A12B-2AA10D9904BA}"/>
          </ac:spMkLst>
        </pc:spChg>
      </pc:sldChg>
      <pc:sldChg chg="modSp mod">
        <pc:chgData name="Gregorio Velázquez" userId="b7c56dce-c4ca-4084-8c7f-2607d70db019" providerId="ADAL" clId="{B59D469D-E2F5-46E2-BEAA-5901C739118C}" dt="2025-09-10T14:22:00.797" v="631" actId="313"/>
        <pc:sldMkLst>
          <pc:docMk/>
          <pc:sldMk cId="2288293521" sldId="286"/>
        </pc:sldMkLst>
        <pc:spChg chg="mod">
          <ac:chgData name="Gregorio Velázquez" userId="b7c56dce-c4ca-4084-8c7f-2607d70db019" providerId="ADAL" clId="{B59D469D-E2F5-46E2-BEAA-5901C739118C}" dt="2025-09-10T14:22:00.797" v="631" actId="313"/>
          <ac:spMkLst>
            <pc:docMk/>
            <pc:sldMk cId="2288293521" sldId="286"/>
            <ac:spMk id="4" creationId="{7F35D08A-3108-5DDB-B3C9-158043B28AD5}"/>
          </ac:spMkLst>
        </pc:spChg>
      </pc:sldChg>
      <pc:sldChg chg="modSp mod">
        <pc:chgData name="Gregorio Velázquez" userId="b7c56dce-c4ca-4084-8c7f-2607d70db019" providerId="ADAL" clId="{B59D469D-E2F5-46E2-BEAA-5901C739118C}" dt="2025-09-10T14:10:42.804" v="580" actId="20577"/>
        <pc:sldMkLst>
          <pc:docMk/>
          <pc:sldMk cId="1630742224" sldId="287"/>
        </pc:sldMkLst>
        <pc:spChg chg="mod">
          <ac:chgData name="Gregorio Velázquez" userId="b7c56dce-c4ca-4084-8c7f-2607d70db019" providerId="ADAL" clId="{B59D469D-E2F5-46E2-BEAA-5901C739118C}" dt="2025-09-10T14:10:42.804" v="580" actId="20577"/>
          <ac:spMkLst>
            <pc:docMk/>
            <pc:sldMk cId="1630742224" sldId="287"/>
            <ac:spMk id="2" creationId="{E9E04D03-EB73-8F77-55D2-2585E1CF0C3F}"/>
          </ac:spMkLst>
        </pc:spChg>
      </pc:sldChg>
      <pc:sldChg chg="modSp mod modNotesTx">
        <pc:chgData name="Gregorio Velázquez" userId="b7c56dce-c4ca-4084-8c7f-2607d70db019" providerId="ADAL" clId="{B59D469D-E2F5-46E2-BEAA-5901C739118C}" dt="2025-09-10T14:11:47.618" v="599" actId="313"/>
        <pc:sldMkLst>
          <pc:docMk/>
          <pc:sldMk cId="2439432021" sldId="302"/>
        </pc:sldMkLst>
        <pc:spChg chg="mod">
          <ac:chgData name="Gregorio Velázquez" userId="b7c56dce-c4ca-4084-8c7f-2607d70db019" providerId="ADAL" clId="{B59D469D-E2F5-46E2-BEAA-5901C739118C}" dt="2025-09-10T14:11:47.618" v="599" actId="313"/>
          <ac:spMkLst>
            <pc:docMk/>
            <pc:sldMk cId="2439432021" sldId="302"/>
            <ac:spMk id="6" creationId="{62C75732-246B-860F-3CB9-CE28F0BC0F82}"/>
          </ac:spMkLst>
        </pc:spChg>
      </pc:sldChg>
      <pc:sldChg chg="addSp delSp modSp new mod ord">
        <pc:chgData name="Gregorio Velázquez" userId="b7c56dce-c4ca-4084-8c7f-2607d70db019" providerId="ADAL" clId="{B59D469D-E2F5-46E2-BEAA-5901C739118C}" dt="2025-09-10T14:59:05.687" v="714" actId="113"/>
        <pc:sldMkLst>
          <pc:docMk/>
          <pc:sldMk cId="2770608774" sldId="330"/>
        </pc:sldMkLst>
        <pc:spChg chg="del">
          <ac:chgData name="Gregorio Velázquez" userId="b7c56dce-c4ca-4084-8c7f-2607d70db019" providerId="ADAL" clId="{B59D469D-E2F5-46E2-BEAA-5901C739118C}" dt="2025-09-10T14:55:21.914" v="656" actId="478"/>
          <ac:spMkLst>
            <pc:docMk/>
            <pc:sldMk cId="2770608774" sldId="330"/>
            <ac:spMk id="2" creationId="{7D09067E-E616-B9EF-F8D3-BB6ACDADDFD5}"/>
          </ac:spMkLst>
        </pc:spChg>
        <pc:spChg chg="del">
          <ac:chgData name="Gregorio Velázquez" userId="b7c56dce-c4ca-4084-8c7f-2607d70db019" providerId="ADAL" clId="{B59D469D-E2F5-46E2-BEAA-5901C739118C}" dt="2025-09-10T14:55:12.082" v="655"/>
          <ac:spMkLst>
            <pc:docMk/>
            <pc:sldMk cId="2770608774" sldId="330"/>
            <ac:spMk id="3" creationId="{69953F26-CB1D-F544-239B-46E20354BAB8}"/>
          </ac:spMkLst>
        </pc:spChg>
        <pc:spChg chg="add mod">
          <ac:chgData name="Gregorio Velázquez" userId="b7c56dce-c4ca-4084-8c7f-2607d70db019" providerId="ADAL" clId="{B59D469D-E2F5-46E2-BEAA-5901C739118C}" dt="2025-09-10T14:56:28.735" v="695" actId="1076"/>
          <ac:spMkLst>
            <pc:docMk/>
            <pc:sldMk cId="2770608774" sldId="330"/>
            <ac:spMk id="5" creationId="{866385AD-80B7-ABF9-793D-7570F0DDAB5C}"/>
          </ac:spMkLst>
        </pc:spChg>
        <pc:graphicFrameChg chg="add mod">
          <ac:chgData name="Gregorio Velázquez" userId="b7c56dce-c4ca-4084-8c7f-2607d70db019" providerId="ADAL" clId="{B59D469D-E2F5-46E2-BEAA-5901C739118C}" dt="2025-09-10T14:59:05.687" v="714" actId="113"/>
          <ac:graphicFrameMkLst>
            <pc:docMk/>
            <pc:sldMk cId="2770608774" sldId="330"/>
            <ac:graphicFrameMk id="4" creationId="{909DA7A8-4D6C-4D19-A556-58E520C54418}"/>
          </ac:graphicFrameMkLst>
        </pc:graphicFrameChg>
      </pc:sldChg>
    </pc:docChg>
  </pc:docChgLst>
  <pc:docChgLst>
    <pc:chgData name="Ayelen Giesbrecht" userId="b10edf0e-c7c8-4681-a7ca-affd2938ae45" providerId="ADAL" clId="{E0C6C6EB-866E-4407-9B45-E5E3A154BE56}"/>
    <pc:docChg chg="undo custSel addSld delSld modSld sldOrd">
      <pc:chgData name="Ayelen Giesbrecht" userId="b10edf0e-c7c8-4681-a7ca-affd2938ae45" providerId="ADAL" clId="{E0C6C6EB-866E-4407-9B45-E5E3A154BE56}" dt="2025-09-11T17:07:07.603" v="262" actId="47"/>
      <pc:docMkLst>
        <pc:docMk/>
      </pc:docMkLst>
      <pc:sldChg chg="modSp mod">
        <pc:chgData name="Ayelen Giesbrecht" userId="b10edf0e-c7c8-4681-a7ca-affd2938ae45" providerId="ADAL" clId="{E0C6C6EB-866E-4407-9B45-E5E3A154BE56}" dt="2025-09-10T18:06:32.186" v="6" actId="2711"/>
        <pc:sldMkLst>
          <pc:docMk/>
          <pc:sldMk cId="4131968820" sldId="256"/>
        </pc:sldMkLst>
        <pc:spChg chg="mod">
          <ac:chgData name="Ayelen Giesbrecht" userId="b10edf0e-c7c8-4681-a7ca-affd2938ae45" providerId="ADAL" clId="{E0C6C6EB-866E-4407-9B45-E5E3A154BE56}" dt="2025-09-10T18:06:32.186" v="6" actId="2711"/>
          <ac:spMkLst>
            <pc:docMk/>
            <pc:sldMk cId="4131968820" sldId="256"/>
            <ac:spMk id="6" creationId="{BBD97841-BFB2-9351-BA71-97C493880EDD}"/>
          </ac:spMkLst>
        </pc:spChg>
        <pc:spChg chg="mod">
          <ac:chgData name="Ayelen Giesbrecht" userId="b10edf0e-c7c8-4681-a7ca-affd2938ae45" providerId="ADAL" clId="{E0C6C6EB-866E-4407-9B45-E5E3A154BE56}" dt="2025-09-10T18:06:25.113" v="5" actId="2711"/>
          <ac:spMkLst>
            <pc:docMk/>
            <pc:sldMk cId="4131968820" sldId="256"/>
            <ac:spMk id="7" creationId="{C4010886-1F86-4C89-73E8-0A024D8BDDEE}"/>
          </ac:spMkLst>
        </pc:spChg>
        <pc:picChg chg="mod">
          <ac:chgData name="Ayelen Giesbrecht" userId="b10edf0e-c7c8-4681-a7ca-affd2938ae45" providerId="ADAL" clId="{E0C6C6EB-866E-4407-9B45-E5E3A154BE56}" dt="2025-09-10T18:06:17.945" v="4" actId="1076"/>
          <ac:picMkLst>
            <pc:docMk/>
            <pc:sldMk cId="4131968820" sldId="256"/>
            <ac:picMk id="2" creationId="{4E06A297-3DE7-4CB0-3C75-AA70693DDF99}"/>
          </ac:picMkLst>
        </pc:picChg>
      </pc:sldChg>
      <pc:sldChg chg="modSp mod">
        <pc:chgData name="Ayelen Giesbrecht" userId="b10edf0e-c7c8-4681-a7ca-affd2938ae45" providerId="ADAL" clId="{E0C6C6EB-866E-4407-9B45-E5E3A154BE56}" dt="2025-09-10T18:09:45.241" v="71" actId="1035"/>
        <pc:sldMkLst>
          <pc:docMk/>
          <pc:sldMk cId="3140762870" sldId="264"/>
        </pc:sldMkLst>
        <pc:spChg chg="mod">
          <ac:chgData name="Ayelen Giesbrecht" userId="b10edf0e-c7c8-4681-a7ca-affd2938ae45" providerId="ADAL" clId="{E0C6C6EB-866E-4407-9B45-E5E3A154BE56}" dt="2025-09-10T18:09:41.922" v="64" actId="1076"/>
          <ac:spMkLst>
            <pc:docMk/>
            <pc:sldMk cId="3140762870" sldId="264"/>
            <ac:spMk id="3" creationId="{3CAFA4D3-EA9E-3128-DA0C-61F09A692E6A}"/>
          </ac:spMkLst>
        </pc:spChg>
        <pc:spChg chg="mod">
          <ac:chgData name="Ayelen Giesbrecht" userId="b10edf0e-c7c8-4681-a7ca-affd2938ae45" providerId="ADAL" clId="{E0C6C6EB-866E-4407-9B45-E5E3A154BE56}" dt="2025-09-10T18:09:45.241" v="71" actId="1035"/>
          <ac:spMkLst>
            <pc:docMk/>
            <pc:sldMk cId="3140762870" sldId="264"/>
            <ac:spMk id="6" creationId="{2D53D1DC-6282-AB7A-7FE6-8CE8BD694819}"/>
          </ac:spMkLst>
        </pc:spChg>
      </pc:sldChg>
      <pc:sldChg chg="modSp mod">
        <pc:chgData name="Ayelen Giesbrecht" userId="b10edf0e-c7c8-4681-a7ca-affd2938ae45" providerId="ADAL" clId="{E0C6C6EB-866E-4407-9B45-E5E3A154BE56}" dt="2025-09-10T18:10:02.508" v="72" actId="1076"/>
        <pc:sldMkLst>
          <pc:docMk/>
          <pc:sldMk cId="1915168449" sldId="275"/>
        </pc:sldMkLst>
        <pc:spChg chg="mod">
          <ac:chgData name="Ayelen Giesbrecht" userId="b10edf0e-c7c8-4681-a7ca-affd2938ae45" providerId="ADAL" clId="{E0C6C6EB-866E-4407-9B45-E5E3A154BE56}" dt="2025-09-10T18:10:02.508" v="72" actId="1076"/>
          <ac:spMkLst>
            <pc:docMk/>
            <pc:sldMk cId="1915168449" sldId="275"/>
            <ac:spMk id="4" creationId="{D944A1D7-F292-AD4A-B40C-50CAC75B3C61}"/>
          </ac:spMkLst>
        </pc:spChg>
      </pc:sldChg>
      <pc:sldChg chg="addSp delSp modSp mod">
        <pc:chgData name="Ayelen Giesbrecht" userId="b10edf0e-c7c8-4681-a7ca-affd2938ae45" providerId="ADAL" clId="{E0C6C6EB-866E-4407-9B45-E5E3A154BE56}" dt="2025-09-10T18:21:09.030" v="240" actId="20577"/>
        <pc:sldMkLst>
          <pc:docMk/>
          <pc:sldMk cId="2288293521" sldId="286"/>
        </pc:sldMkLst>
        <pc:spChg chg="add mod">
          <ac:chgData name="Ayelen Giesbrecht" userId="b10edf0e-c7c8-4681-a7ca-affd2938ae45" providerId="ADAL" clId="{E0C6C6EB-866E-4407-9B45-E5E3A154BE56}" dt="2025-09-10T18:21:09.030" v="240" actId="20577"/>
          <ac:spMkLst>
            <pc:docMk/>
            <pc:sldMk cId="2288293521" sldId="286"/>
            <ac:spMk id="8" creationId="{B59AB1C7-B146-383C-FABD-C7E7BFA62B49}"/>
          </ac:spMkLst>
        </pc:spChg>
        <pc:picChg chg="add del">
          <ac:chgData name="Ayelen Giesbrecht" userId="b10edf0e-c7c8-4681-a7ca-affd2938ae45" providerId="ADAL" clId="{E0C6C6EB-866E-4407-9B45-E5E3A154BE56}" dt="2025-09-10T18:13:39.909" v="159" actId="22"/>
          <ac:picMkLst>
            <pc:docMk/>
            <pc:sldMk cId="2288293521" sldId="286"/>
            <ac:picMk id="5" creationId="{576DF16C-862D-A061-BBF4-4BDD8165CFE0}"/>
          </ac:picMkLst>
        </pc:picChg>
        <pc:picChg chg="add del">
          <ac:chgData name="Ayelen Giesbrecht" userId="b10edf0e-c7c8-4681-a7ca-affd2938ae45" providerId="ADAL" clId="{E0C6C6EB-866E-4407-9B45-E5E3A154BE56}" dt="2025-09-10T18:20:52.439" v="234" actId="22"/>
          <ac:picMkLst>
            <pc:docMk/>
            <pc:sldMk cId="2288293521" sldId="286"/>
            <ac:picMk id="10" creationId="{B9676E0A-1ABB-A2F3-CAF9-CF388F6D860F}"/>
          </ac:picMkLst>
        </pc:picChg>
        <pc:picChg chg="add mod">
          <ac:chgData name="Ayelen Giesbrecht" userId="b10edf0e-c7c8-4681-a7ca-affd2938ae45" providerId="ADAL" clId="{E0C6C6EB-866E-4407-9B45-E5E3A154BE56}" dt="2025-09-10T18:20:50.412" v="233" actId="571"/>
          <ac:picMkLst>
            <pc:docMk/>
            <pc:sldMk cId="2288293521" sldId="286"/>
            <ac:picMk id="11" creationId="{87F694A3-7492-31AC-65FB-E7757690E100}"/>
          </ac:picMkLst>
        </pc:picChg>
        <pc:picChg chg="add mod">
          <ac:chgData name="Ayelen Giesbrecht" userId="b10edf0e-c7c8-4681-a7ca-affd2938ae45" providerId="ADAL" clId="{E0C6C6EB-866E-4407-9B45-E5E3A154BE56}" dt="2025-09-10T18:21:06.268" v="239" actId="1076"/>
          <ac:picMkLst>
            <pc:docMk/>
            <pc:sldMk cId="2288293521" sldId="286"/>
            <ac:picMk id="13" creationId="{DA025A6B-3E0D-15EC-E17B-AF54BE09A7B1}"/>
          </ac:picMkLst>
        </pc:picChg>
      </pc:sldChg>
      <pc:sldChg chg="modSp mod">
        <pc:chgData name="Ayelen Giesbrecht" userId="b10edf0e-c7c8-4681-a7ca-affd2938ae45" providerId="ADAL" clId="{E0C6C6EB-866E-4407-9B45-E5E3A154BE56}" dt="2025-09-10T18:08:11.870" v="37" actId="1076"/>
        <pc:sldMkLst>
          <pc:docMk/>
          <pc:sldMk cId="1630742224" sldId="287"/>
        </pc:sldMkLst>
        <pc:spChg chg="mod">
          <ac:chgData name="Ayelen Giesbrecht" userId="b10edf0e-c7c8-4681-a7ca-affd2938ae45" providerId="ADAL" clId="{E0C6C6EB-866E-4407-9B45-E5E3A154BE56}" dt="2025-09-10T18:08:11.870" v="37" actId="1076"/>
          <ac:spMkLst>
            <pc:docMk/>
            <pc:sldMk cId="1630742224" sldId="287"/>
            <ac:spMk id="2" creationId="{E9E04D03-EB73-8F77-55D2-2585E1CF0C3F}"/>
          </ac:spMkLst>
        </pc:spChg>
        <pc:spChg chg="mod">
          <ac:chgData name="Ayelen Giesbrecht" userId="b10edf0e-c7c8-4681-a7ca-affd2938ae45" providerId="ADAL" clId="{E0C6C6EB-866E-4407-9B45-E5E3A154BE56}" dt="2025-09-10T18:08:07.263" v="36" actId="122"/>
          <ac:spMkLst>
            <pc:docMk/>
            <pc:sldMk cId="1630742224" sldId="287"/>
            <ac:spMk id="4" creationId="{4CF4961A-B8BD-F9E6-434F-DAABE07C34B9}"/>
          </ac:spMkLst>
        </pc:spChg>
      </pc:sldChg>
      <pc:sldChg chg="modSp mod">
        <pc:chgData name="Ayelen Giesbrecht" userId="b10edf0e-c7c8-4681-a7ca-affd2938ae45" providerId="ADAL" clId="{E0C6C6EB-866E-4407-9B45-E5E3A154BE56}" dt="2025-09-10T18:08:32.724" v="39" actId="1076"/>
        <pc:sldMkLst>
          <pc:docMk/>
          <pc:sldMk cId="2523798135" sldId="296"/>
        </pc:sldMkLst>
        <pc:spChg chg="mod">
          <ac:chgData name="Ayelen Giesbrecht" userId="b10edf0e-c7c8-4681-a7ca-affd2938ae45" providerId="ADAL" clId="{E0C6C6EB-866E-4407-9B45-E5E3A154BE56}" dt="2025-09-10T18:08:32.724" v="39" actId="1076"/>
          <ac:spMkLst>
            <pc:docMk/>
            <pc:sldMk cId="2523798135" sldId="296"/>
            <ac:spMk id="8" creationId="{3DBCF0E5-7C21-D695-148D-10841ECEAC80}"/>
          </ac:spMkLst>
        </pc:spChg>
      </pc:sldChg>
      <pc:sldChg chg="modSp mod">
        <pc:chgData name="Ayelen Giesbrecht" userId="b10edf0e-c7c8-4681-a7ca-affd2938ae45" providerId="ADAL" clId="{E0C6C6EB-866E-4407-9B45-E5E3A154BE56}" dt="2025-09-10T18:11:27.032" v="112" actId="1036"/>
        <pc:sldMkLst>
          <pc:docMk/>
          <pc:sldMk cId="2439432021" sldId="302"/>
        </pc:sldMkLst>
        <pc:spChg chg="mod">
          <ac:chgData name="Ayelen Giesbrecht" userId="b10edf0e-c7c8-4681-a7ca-affd2938ae45" providerId="ADAL" clId="{E0C6C6EB-866E-4407-9B45-E5E3A154BE56}" dt="2025-09-10T18:11:22.688" v="104" actId="1035"/>
          <ac:spMkLst>
            <pc:docMk/>
            <pc:sldMk cId="2439432021" sldId="302"/>
            <ac:spMk id="5" creationId="{C7B26CAB-4420-A5B6-D3FB-1F8281813B79}"/>
          </ac:spMkLst>
        </pc:spChg>
        <pc:spChg chg="mod">
          <ac:chgData name="Ayelen Giesbrecht" userId="b10edf0e-c7c8-4681-a7ca-affd2938ae45" providerId="ADAL" clId="{E0C6C6EB-866E-4407-9B45-E5E3A154BE56}" dt="2025-09-10T18:11:27.032" v="112" actId="1036"/>
          <ac:spMkLst>
            <pc:docMk/>
            <pc:sldMk cId="2439432021" sldId="302"/>
            <ac:spMk id="6" creationId="{62C75732-246B-860F-3CB9-CE28F0BC0F82}"/>
          </ac:spMkLst>
        </pc:spChg>
      </pc:sldChg>
      <pc:sldChg chg="addSp delSp modSp mod">
        <pc:chgData name="Ayelen Giesbrecht" userId="b10edf0e-c7c8-4681-a7ca-affd2938ae45" providerId="ADAL" clId="{E0C6C6EB-866E-4407-9B45-E5E3A154BE56}" dt="2025-09-10T18:21:24.176" v="242" actId="20577"/>
        <pc:sldMkLst>
          <pc:docMk/>
          <pc:sldMk cId="1961778469" sldId="303"/>
        </pc:sldMkLst>
        <pc:spChg chg="add mod">
          <ac:chgData name="Ayelen Giesbrecht" userId="b10edf0e-c7c8-4681-a7ca-affd2938ae45" providerId="ADAL" clId="{E0C6C6EB-866E-4407-9B45-E5E3A154BE56}" dt="2025-09-10T18:21:21.215" v="241" actId="20577"/>
          <ac:spMkLst>
            <pc:docMk/>
            <pc:sldMk cId="1961778469" sldId="303"/>
            <ac:spMk id="15" creationId="{7EE64A12-6E89-5CA1-7ADD-56F17FAEDB5A}"/>
          </ac:spMkLst>
        </pc:spChg>
        <pc:spChg chg="add mod">
          <ac:chgData name="Ayelen Giesbrecht" userId="b10edf0e-c7c8-4681-a7ca-affd2938ae45" providerId="ADAL" clId="{E0C6C6EB-866E-4407-9B45-E5E3A154BE56}" dt="2025-09-10T18:21:24.176" v="242" actId="20577"/>
          <ac:spMkLst>
            <pc:docMk/>
            <pc:sldMk cId="1961778469" sldId="303"/>
            <ac:spMk id="16" creationId="{07CE2125-44AB-7D09-489F-EFD69AA69755}"/>
          </ac:spMkLst>
        </pc:spChg>
        <pc:picChg chg="mod modCrop">
          <ac:chgData name="Ayelen Giesbrecht" userId="b10edf0e-c7c8-4681-a7ca-affd2938ae45" providerId="ADAL" clId="{E0C6C6EB-866E-4407-9B45-E5E3A154BE56}" dt="2025-09-10T18:20:17.068" v="227" actId="732"/>
          <ac:picMkLst>
            <pc:docMk/>
            <pc:sldMk cId="1961778469" sldId="303"/>
            <ac:picMk id="3" creationId="{3857B4F1-3A09-14B1-2045-B4191781167A}"/>
          </ac:picMkLst>
        </pc:picChg>
        <pc:picChg chg="add del">
          <ac:chgData name="Ayelen Giesbrecht" userId="b10edf0e-c7c8-4681-a7ca-affd2938ae45" providerId="ADAL" clId="{E0C6C6EB-866E-4407-9B45-E5E3A154BE56}" dt="2025-09-10T18:13:54.922" v="163" actId="22"/>
          <ac:picMkLst>
            <pc:docMk/>
            <pc:sldMk cId="1961778469" sldId="303"/>
            <ac:picMk id="6" creationId="{78928AAC-8F56-543C-9769-1C5BA8FA4463}"/>
          </ac:picMkLst>
        </pc:picChg>
        <pc:picChg chg="add mod">
          <ac:chgData name="Ayelen Giesbrecht" userId="b10edf0e-c7c8-4681-a7ca-affd2938ae45" providerId="ADAL" clId="{E0C6C6EB-866E-4407-9B45-E5E3A154BE56}" dt="2025-09-10T18:13:53.451" v="162" actId="571"/>
          <ac:picMkLst>
            <pc:docMk/>
            <pc:sldMk cId="1961778469" sldId="303"/>
            <ac:picMk id="8" creationId="{70638FC7-44F0-8D16-2A9D-346BE523CCC6}"/>
          </ac:picMkLst>
        </pc:picChg>
        <pc:picChg chg="add mod">
          <ac:chgData name="Ayelen Giesbrecht" userId="b10edf0e-c7c8-4681-a7ca-affd2938ae45" providerId="ADAL" clId="{E0C6C6EB-866E-4407-9B45-E5E3A154BE56}" dt="2025-09-10T18:14:24.058" v="170" actId="1076"/>
          <ac:picMkLst>
            <pc:docMk/>
            <pc:sldMk cId="1961778469" sldId="303"/>
            <ac:picMk id="12" creationId="{D4114B37-787F-42B5-AE54-759C5EF7AEB2}"/>
          </ac:picMkLst>
        </pc:picChg>
        <pc:picChg chg="add mod">
          <ac:chgData name="Ayelen Giesbrecht" userId="b10edf0e-c7c8-4681-a7ca-affd2938ae45" providerId="ADAL" clId="{E0C6C6EB-866E-4407-9B45-E5E3A154BE56}" dt="2025-09-10T18:14:50.761" v="177" actId="14100"/>
          <ac:picMkLst>
            <pc:docMk/>
            <pc:sldMk cId="1961778469" sldId="303"/>
            <ac:picMk id="14" creationId="{3EE9D403-7CA5-3390-368F-FC3BFA188813}"/>
          </ac:picMkLst>
        </pc:picChg>
        <pc:cxnChg chg="add del mod">
          <ac:chgData name="Ayelen Giesbrecht" userId="b10edf0e-c7c8-4681-a7ca-affd2938ae45" providerId="ADAL" clId="{E0C6C6EB-866E-4407-9B45-E5E3A154BE56}" dt="2025-09-10T18:19:57.778" v="226" actId="478"/>
          <ac:cxnSpMkLst>
            <pc:docMk/>
            <pc:sldMk cId="1961778469" sldId="303"/>
            <ac:cxnSpMk id="18" creationId="{8779B72D-073B-D52A-E916-DF11E3DC9C4F}"/>
          </ac:cxnSpMkLst>
        </pc:cxnChg>
      </pc:sldChg>
      <pc:sldChg chg="addSp modSp mod modAnim">
        <pc:chgData name="Ayelen Giesbrecht" userId="b10edf0e-c7c8-4681-a7ca-affd2938ae45" providerId="ADAL" clId="{E0C6C6EB-866E-4407-9B45-E5E3A154BE56}" dt="2025-09-10T18:12:32.504" v="155"/>
        <pc:sldMkLst>
          <pc:docMk/>
          <pc:sldMk cId="16180774" sldId="312"/>
        </pc:sldMkLst>
        <pc:spChg chg="add mod">
          <ac:chgData name="Ayelen Giesbrecht" userId="b10edf0e-c7c8-4681-a7ca-affd2938ae45" providerId="ADAL" clId="{E0C6C6EB-866E-4407-9B45-E5E3A154BE56}" dt="2025-09-10T18:12:26.305" v="154" actId="207"/>
          <ac:spMkLst>
            <pc:docMk/>
            <pc:sldMk cId="16180774" sldId="312"/>
            <ac:spMk id="6" creationId="{EB3F2F3D-C4EC-35F7-2D9E-2405910A3207}"/>
          </ac:spMkLst>
        </pc:spChg>
      </pc:sldChg>
      <pc:sldChg chg="modSp mod">
        <pc:chgData name="Ayelen Giesbrecht" userId="b10edf0e-c7c8-4681-a7ca-affd2938ae45" providerId="ADAL" clId="{E0C6C6EB-866E-4407-9B45-E5E3A154BE56}" dt="2025-09-10T19:26:31.995" v="252" actId="1076"/>
        <pc:sldMkLst>
          <pc:docMk/>
          <pc:sldMk cId="3813560376" sldId="314"/>
        </pc:sldMkLst>
        <pc:spChg chg="mod">
          <ac:chgData name="Ayelen Giesbrecht" userId="b10edf0e-c7c8-4681-a7ca-affd2938ae45" providerId="ADAL" clId="{E0C6C6EB-866E-4407-9B45-E5E3A154BE56}" dt="2025-09-10T19:26:31.995" v="252" actId="1076"/>
          <ac:spMkLst>
            <pc:docMk/>
            <pc:sldMk cId="3813560376" sldId="314"/>
            <ac:spMk id="4" creationId="{6AEEACE3-BF54-734B-636D-65D0CFB04830}"/>
          </ac:spMkLst>
        </pc:spChg>
        <pc:spChg chg="mod">
          <ac:chgData name="Ayelen Giesbrecht" userId="b10edf0e-c7c8-4681-a7ca-affd2938ae45" providerId="ADAL" clId="{E0C6C6EB-866E-4407-9B45-E5E3A154BE56}" dt="2025-09-10T19:26:23.706" v="250" actId="1076"/>
          <ac:spMkLst>
            <pc:docMk/>
            <pc:sldMk cId="3813560376" sldId="314"/>
            <ac:spMk id="6" creationId="{660D29CB-B8B0-121F-A306-CBDAF86D5E64}"/>
          </ac:spMkLst>
        </pc:spChg>
      </pc:sldChg>
      <pc:sldChg chg="ord">
        <pc:chgData name="Ayelen Giesbrecht" userId="b10edf0e-c7c8-4681-a7ca-affd2938ae45" providerId="ADAL" clId="{E0C6C6EB-866E-4407-9B45-E5E3A154BE56}" dt="2025-09-11T12:44:56.695" v="254"/>
        <pc:sldMkLst>
          <pc:docMk/>
          <pc:sldMk cId="2734178360" sldId="326"/>
        </pc:sldMkLst>
      </pc:sldChg>
      <pc:sldChg chg="add del ord">
        <pc:chgData name="Ayelen Giesbrecht" userId="b10edf0e-c7c8-4681-a7ca-affd2938ae45" providerId="ADAL" clId="{E0C6C6EB-866E-4407-9B45-E5E3A154BE56}" dt="2025-09-11T14:05:42.759" v="260"/>
        <pc:sldMkLst>
          <pc:docMk/>
          <pc:sldMk cId="2851311402" sldId="331"/>
        </pc:sldMkLst>
      </pc:sldChg>
      <pc:sldChg chg="add mod modShow">
        <pc:chgData name="Ayelen Giesbrecht" userId="b10edf0e-c7c8-4681-a7ca-affd2938ae45" providerId="ADAL" clId="{E0C6C6EB-866E-4407-9B45-E5E3A154BE56}" dt="2025-09-10T18:12:58.947" v="157" actId="729"/>
        <pc:sldMkLst>
          <pc:docMk/>
          <pc:sldMk cId="362726351" sldId="332"/>
        </pc:sldMkLst>
      </pc:sldChg>
      <pc:sldChg chg="del">
        <pc:chgData name="Ayelen Giesbrecht" userId="b10edf0e-c7c8-4681-a7ca-affd2938ae45" providerId="ADAL" clId="{E0C6C6EB-866E-4407-9B45-E5E3A154BE56}" dt="2025-09-11T17:07:07.603" v="262" actId="47"/>
        <pc:sldMkLst>
          <pc:docMk/>
          <pc:sldMk cId="4006564483" sldId="334"/>
        </pc:sldMkLst>
      </pc:sldChg>
      <pc:sldChg chg="add">
        <pc:chgData name="Ayelen Giesbrecht" userId="b10edf0e-c7c8-4681-a7ca-affd2938ae45" providerId="ADAL" clId="{E0C6C6EB-866E-4407-9B45-E5E3A154BE56}" dt="2025-09-11T14:05:46.209" v="261"/>
        <pc:sldMkLst>
          <pc:docMk/>
          <pc:sldMk cId="3836188909" sldId="33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bertneufeld\Documents\SAP\Investigacion\REEI\Soja\REEI%20Soja%202022%20(Jenny)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bertneufeld\Documents\SAP\Investigacion\REEI\Soja\REEI%20Soja%202022%20(Jenny)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bertneufeld\Documents\SAP\Investigacion\REEI\Soja\REEI%20Soja%202022%20(Jenny)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'[Resumen 01.10.2021-30.06.2025_Col4.xlsx]REEI'!$D$1</c:f>
              <c:strCache>
                <c:ptCount val="1"/>
                <c:pt idx="0">
                  <c:v>Precipitación (mm)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01.10.2021-30.06.2025_Col4.xlsx]REEI'!$B$17:$B$28</c:f>
              <c:strCache>
                <c:ptCount val="12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  <c:pt idx="6">
                  <c:v>enero</c:v>
                </c:pt>
                <c:pt idx="7">
                  <c:v>febrero</c:v>
                </c:pt>
                <c:pt idx="8">
                  <c:v>marzo</c:v>
                </c:pt>
                <c:pt idx="9">
                  <c:v>abril</c:v>
                </c:pt>
                <c:pt idx="10">
                  <c:v>mayo</c:v>
                </c:pt>
                <c:pt idx="11">
                  <c:v>junio</c:v>
                </c:pt>
              </c:strCache>
            </c:strRef>
          </c:cat>
          <c:val>
            <c:numRef>
              <c:f>'[Resumen 01.10.2021-30.06.2025_Col4.xlsx]REEI'!$D$17:$D$28</c:f>
              <c:numCache>
                <c:formatCode>0</c:formatCode>
                <c:ptCount val="12"/>
                <c:pt idx="0">
                  <c:v>1.5</c:v>
                </c:pt>
                <c:pt idx="1">
                  <c:v>14.666666666666666</c:v>
                </c:pt>
                <c:pt idx="2">
                  <c:v>10.833333333333334</c:v>
                </c:pt>
                <c:pt idx="3">
                  <c:v>54.75</c:v>
                </c:pt>
                <c:pt idx="4">
                  <c:v>116</c:v>
                </c:pt>
                <c:pt idx="5">
                  <c:v>77</c:v>
                </c:pt>
                <c:pt idx="6">
                  <c:v>88.375</c:v>
                </c:pt>
                <c:pt idx="7">
                  <c:v>141.5625</c:v>
                </c:pt>
                <c:pt idx="8">
                  <c:v>119.75</c:v>
                </c:pt>
                <c:pt idx="9">
                  <c:v>105.25</c:v>
                </c:pt>
                <c:pt idx="10">
                  <c:v>34</c:v>
                </c:pt>
                <c:pt idx="11">
                  <c:v>10.25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E-4469-86A1-73B8B5930C0A}"/>
            </c:ext>
          </c:extLst>
        </c:ser>
        <c:ser>
          <c:idx val="2"/>
          <c:order val="2"/>
          <c:tx>
            <c:strRef>
              <c:f>'[Resumen 01.10.2021-30.06.2025_Col4.xlsx]REEI'!$E$1</c:f>
              <c:strCache>
                <c:ptCount val="1"/>
                <c:pt idx="0">
                  <c:v>ETp. (mm)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01.10.2021-30.06.2025_Col4.xlsx]REEI'!$B$17:$B$28</c:f>
              <c:strCache>
                <c:ptCount val="12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  <c:pt idx="6">
                  <c:v>enero</c:v>
                </c:pt>
                <c:pt idx="7">
                  <c:v>febrero</c:v>
                </c:pt>
                <c:pt idx="8">
                  <c:v>marzo</c:v>
                </c:pt>
                <c:pt idx="9">
                  <c:v>abril</c:v>
                </c:pt>
                <c:pt idx="10">
                  <c:v>mayo</c:v>
                </c:pt>
                <c:pt idx="11">
                  <c:v>junio</c:v>
                </c:pt>
              </c:strCache>
            </c:strRef>
          </c:cat>
          <c:val>
            <c:numRef>
              <c:f>'[Resumen 01.10.2021-30.06.2025_Col4.xlsx]REEI'!$E$17:$E$28</c:f>
              <c:numCache>
                <c:formatCode>0</c:formatCode>
                <c:ptCount val="12"/>
                <c:pt idx="0">
                  <c:v>121.25999999999999</c:v>
                </c:pt>
                <c:pt idx="1">
                  <c:v>162.06999999999996</c:v>
                </c:pt>
                <c:pt idx="2">
                  <c:v>188.78666666666666</c:v>
                </c:pt>
                <c:pt idx="3">
                  <c:v>188.81</c:v>
                </c:pt>
                <c:pt idx="4">
                  <c:v>191.05500000000001</c:v>
                </c:pt>
                <c:pt idx="5">
                  <c:v>202.89249999999998</c:v>
                </c:pt>
                <c:pt idx="6">
                  <c:v>230.995</c:v>
                </c:pt>
                <c:pt idx="7">
                  <c:v>165.44500000000002</c:v>
                </c:pt>
                <c:pt idx="8">
                  <c:v>166.875</c:v>
                </c:pt>
                <c:pt idx="9">
                  <c:v>114.44125</c:v>
                </c:pt>
                <c:pt idx="10">
                  <c:v>90.65</c:v>
                </c:pt>
                <c:pt idx="11">
                  <c:v>94.4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5E-4469-86A1-73B8B5930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1497541839"/>
        <c:axId val="1497543759"/>
      </c:barChart>
      <c:lineChart>
        <c:grouping val="standard"/>
        <c:varyColors val="0"/>
        <c:ser>
          <c:idx val="0"/>
          <c:order val="0"/>
          <c:tx>
            <c:strRef>
              <c:f>'[Resumen 01.10.2021-30.06.2025_Col4.xlsx]REEI'!$C$1</c:f>
              <c:strCache>
                <c:ptCount val="1"/>
                <c:pt idx="0">
                  <c:v>Temp. media (°C)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'[Resumen 01.10.2021-30.06.2025_Col4.xlsx]REEI'!$B$2:$B$13</c:f>
              <c:numCache>
                <c:formatCode>mmm\-yy</c:formatCode>
                <c:ptCount val="12"/>
                <c:pt idx="0">
                  <c:v>45474</c:v>
                </c:pt>
                <c:pt idx="1">
                  <c:v>45505</c:v>
                </c:pt>
                <c:pt idx="2">
                  <c:v>45536</c:v>
                </c:pt>
                <c:pt idx="3">
                  <c:v>45566</c:v>
                </c:pt>
                <c:pt idx="4">
                  <c:v>45597</c:v>
                </c:pt>
                <c:pt idx="5">
                  <c:v>45627</c:v>
                </c:pt>
                <c:pt idx="6">
                  <c:v>45658</c:v>
                </c:pt>
                <c:pt idx="7">
                  <c:v>45689</c:v>
                </c:pt>
                <c:pt idx="8">
                  <c:v>45717</c:v>
                </c:pt>
                <c:pt idx="9">
                  <c:v>45748</c:v>
                </c:pt>
                <c:pt idx="10">
                  <c:v>45778</c:v>
                </c:pt>
                <c:pt idx="11">
                  <c:v>45809</c:v>
                </c:pt>
              </c:numCache>
            </c:numRef>
          </c:cat>
          <c:val>
            <c:numRef>
              <c:f>'[Resumen 01.10.2021-30.06.2025_Col4.xlsx]REEI'!$C$17:$C$28</c:f>
              <c:numCache>
                <c:formatCode>0.0</c:formatCode>
                <c:ptCount val="12"/>
                <c:pt idx="0">
                  <c:v>21.330107526881722</c:v>
                </c:pt>
                <c:pt idx="1">
                  <c:v>22.616129032258062</c:v>
                </c:pt>
                <c:pt idx="2">
                  <c:v>25.466666666666669</c:v>
                </c:pt>
                <c:pt idx="3">
                  <c:v>27.068548387096776</c:v>
                </c:pt>
                <c:pt idx="4">
                  <c:v>27.764166666666668</c:v>
                </c:pt>
                <c:pt idx="5">
                  <c:v>29.618548387096777</c:v>
                </c:pt>
                <c:pt idx="6">
                  <c:v>30.741129032258065</c:v>
                </c:pt>
                <c:pt idx="7">
                  <c:v>28.948429802955665</c:v>
                </c:pt>
                <c:pt idx="8">
                  <c:v>28.526209677419352</c:v>
                </c:pt>
                <c:pt idx="9">
                  <c:v>24.87</c:v>
                </c:pt>
                <c:pt idx="10">
                  <c:v>20.668145161290322</c:v>
                </c:pt>
                <c:pt idx="11">
                  <c:v>21.814166666666665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5E-4469-86A1-73B8B5930C0A}"/>
            </c:ext>
          </c:extLst>
        </c:ser>
        <c:ser>
          <c:idx val="3"/>
          <c:order val="3"/>
          <c:tx>
            <c:strRef>
              <c:f>'[Resumen 01.10.2021-30.06.2025_Col4.xlsx]REEI'!$F$1</c:f>
              <c:strCache>
                <c:ptCount val="1"/>
                <c:pt idx="0">
                  <c:v>Temp. media máx (°C) 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'[Resumen 01.10.2021-30.06.2025_Col4.xlsx]REEI'!$B$2:$B$13</c:f>
              <c:numCache>
                <c:formatCode>mmm\-yy</c:formatCode>
                <c:ptCount val="12"/>
                <c:pt idx="0">
                  <c:v>45474</c:v>
                </c:pt>
                <c:pt idx="1">
                  <c:v>45505</c:v>
                </c:pt>
                <c:pt idx="2">
                  <c:v>45536</c:v>
                </c:pt>
                <c:pt idx="3">
                  <c:v>45566</c:v>
                </c:pt>
                <c:pt idx="4">
                  <c:v>45597</c:v>
                </c:pt>
                <c:pt idx="5">
                  <c:v>45627</c:v>
                </c:pt>
                <c:pt idx="6">
                  <c:v>45658</c:v>
                </c:pt>
                <c:pt idx="7">
                  <c:v>45689</c:v>
                </c:pt>
                <c:pt idx="8">
                  <c:v>45717</c:v>
                </c:pt>
                <c:pt idx="9">
                  <c:v>45748</c:v>
                </c:pt>
                <c:pt idx="10">
                  <c:v>45778</c:v>
                </c:pt>
                <c:pt idx="11">
                  <c:v>45809</c:v>
                </c:pt>
              </c:numCache>
            </c:numRef>
          </c:cat>
          <c:val>
            <c:numRef>
              <c:f>'[Resumen 01.10.2021-30.06.2025_Col4.xlsx]REEI'!$F$17:$F$28</c:f>
              <c:numCache>
                <c:formatCode>0.0</c:formatCode>
                <c:ptCount val="12"/>
                <c:pt idx="0">
                  <c:v>35.246666666666663</c:v>
                </c:pt>
                <c:pt idx="1">
                  <c:v>38.050000000000004</c:v>
                </c:pt>
                <c:pt idx="2">
                  <c:v>40.85</c:v>
                </c:pt>
                <c:pt idx="3">
                  <c:v>42.517499999999998</c:v>
                </c:pt>
                <c:pt idx="4">
                  <c:v>41.072500000000005</c:v>
                </c:pt>
                <c:pt idx="5">
                  <c:v>41.64</c:v>
                </c:pt>
                <c:pt idx="6">
                  <c:v>41.227500000000006</c:v>
                </c:pt>
                <c:pt idx="7">
                  <c:v>38.880000000000003</c:v>
                </c:pt>
                <c:pt idx="8">
                  <c:v>38.352499999999999</c:v>
                </c:pt>
                <c:pt idx="9">
                  <c:v>34.905000000000001</c:v>
                </c:pt>
                <c:pt idx="10">
                  <c:v>33.552499999999995</c:v>
                </c:pt>
                <c:pt idx="11">
                  <c:v>32.690000000000005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5E-4469-86A1-73B8B5930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9855087"/>
        <c:axId val="1410648703"/>
      </c:lineChart>
      <c:catAx>
        <c:axId val="14975418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Fechas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497543759"/>
        <c:crosses val="autoZero"/>
        <c:auto val="1"/>
        <c:lblAlgn val="ctr"/>
        <c:lblOffset val="100"/>
        <c:noMultiLvlLbl val="0"/>
      </c:catAx>
      <c:valAx>
        <c:axId val="149754375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Precipitación/ETp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0" sourceLinked="1"/>
        <c:majorTickMark val="cross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497541839"/>
        <c:crosses val="autoZero"/>
        <c:crossBetween val="between"/>
        <c:minorUnit val="25"/>
      </c:valAx>
      <c:valAx>
        <c:axId val="141064870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Temperatura del aire</a:t>
                </a:r>
                <a:r>
                  <a:rPr lang="en-US" b="1" baseline="0"/>
                  <a:t> media </a:t>
                </a:r>
                <a:r>
                  <a:rPr lang="en-US" b="1"/>
                  <a:t> y máxima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#,##0" sourceLinked="0"/>
        <c:majorTickMark val="cross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09855087"/>
        <c:crosses val="max"/>
        <c:crossBetween val="between"/>
        <c:majorUnit val="10"/>
        <c:minorUnit val="5"/>
      </c:valAx>
      <c:dateAx>
        <c:axId val="120985508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410648703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100"/>
      </a:pPr>
      <a:endParaRPr lang="es-P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853148148148149"/>
          <c:y val="8.663841978855516E-2"/>
          <c:w val="0.77128611111111112"/>
          <c:h val="0.7115266905220845"/>
        </c:manualLayout>
      </c:layout>
      <c:scatterChart>
        <c:scatterStyle val="lineMarker"/>
        <c:varyColors val="0"/>
        <c:ser>
          <c:idx val="0"/>
          <c:order val="0"/>
          <c:tx>
            <c:strRef>
              <c:f>'Indice Ambiental'!$J$58</c:f>
              <c:strCache>
                <c:ptCount val="1"/>
                <c:pt idx="0">
                  <c:v>NS 6601 IPRO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xVal>
            <c:numRef>
              <c:f>'Indice Ambiental'!$K$67:$P$67</c:f>
              <c:numCache>
                <c:formatCode>0.000</c:formatCode>
                <c:ptCount val="6"/>
                <c:pt idx="0">
                  <c:v>2.6125381810842474</c:v>
                </c:pt>
                <c:pt idx="1">
                  <c:v>2.0545160911439981</c:v>
                </c:pt>
                <c:pt idx="2">
                  <c:v>1.0874120478108451</c:v>
                </c:pt>
                <c:pt idx="3">
                  <c:v>0.74431513063451049</c:v>
                </c:pt>
                <c:pt idx="4">
                  <c:v>0.38224101479915434</c:v>
                </c:pt>
                <c:pt idx="5">
                  <c:v>1.1732641688199832</c:v>
                </c:pt>
              </c:numCache>
            </c:numRef>
          </c:xVal>
          <c:yVal>
            <c:numRef>
              <c:f>'Indice Ambiental'!$K$58:$P$58</c:f>
              <c:numCache>
                <c:formatCode>0.000</c:formatCode>
                <c:ptCount val="6"/>
                <c:pt idx="0">
                  <c:v>2.4029860443792548</c:v>
                </c:pt>
                <c:pt idx="1">
                  <c:v>2.0349894291754755</c:v>
                </c:pt>
                <c:pt idx="2">
                  <c:v>1.2079100884263068</c:v>
                </c:pt>
                <c:pt idx="3">
                  <c:v>1.2295658914728682</c:v>
                </c:pt>
                <c:pt idx="4">
                  <c:v>0.44632370213765565</c:v>
                </c:pt>
                <c:pt idx="5">
                  <c:v>1.0049629629629628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17-40AF-BE6D-2B41A6F28FF4}"/>
            </c:ext>
          </c:extLst>
        </c:ser>
        <c:ser>
          <c:idx val="1"/>
          <c:order val="1"/>
          <c:tx>
            <c:v>Línea 1:1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'Indice Ambiental'!$C$96:$D$96</c:f>
              <c:numCache>
                <c:formatCode>General</c:formatCode>
                <c:ptCount val="2"/>
                <c:pt idx="0">
                  <c:v>0</c:v>
                </c:pt>
                <c:pt idx="1">
                  <c:v>3.5</c:v>
                </c:pt>
              </c:numCache>
            </c:numRef>
          </c:xVal>
          <c:yVal>
            <c:numRef>
              <c:f>'Indice Ambiental'!$C$97:$D$97</c:f>
              <c:numCache>
                <c:formatCode>General</c:formatCode>
                <c:ptCount val="2"/>
                <c:pt idx="0">
                  <c:v>0</c:v>
                </c:pt>
                <c:pt idx="1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517-40AF-BE6D-2B41A6F28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957120"/>
        <c:axId val="221959296"/>
      </c:scatterChart>
      <c:valAx>
        <c:axId val="221957120"/>
        <c:scaling>
          <c:orientation val="minMax"/>
          <c:max val="3.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sz="1200" b="0" dirty="0"/>
                  <a:t>Índice ambiental kg ha</a:t>
                </a:r>
                <a:r>
                  <a:rPr lang="es-PY" sz="1200" b="0" dirty="0">
                    <a:latin typeface="Basic Sans" panose="00000500000000000000" pitchFamily="50" charset="0"/>
                  </a:rPr>
                  <a:t>¯</a:t>
                </a:r>
                <a:r>
                  <a:rPr lang="es-PY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¹</a:t>
                </a:r>
                <a:r>
                  <a:rPr lang="es-PY" sz="1200" b="0" baseline="0" dirty="0"/>
                  <a:t> x 10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³</a:t>
                </a:r>
                <a:r>
                  <a:rPr lang="es-PY" sz="1200" b="0" dirty="0"/>
                  <a:t>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959296"/>
        <c:crosses val="autoZero"/>
        <c:crossBetween val="midCat"/>
        <c:majorUnit val="1"/>
        <c:minorUnit val="0.5"/>
      </c:valAx>
      <c:valAx>
        <c:axId val="221959296"/>
        <c:scaling>
          <c:orientation val="minMax"/>
          <c:max val="3.5"/>
          <c:min val="0"/>
        </c:scaling>
        <c:delete val="0"/>
        <c:axPos val="l"/>
        <c:numFmt formatCode="#,##0" sourceLinked="0"/>
        <c:majorTickMark val="cross"/>
        <c:minorTickMark val="out"/>
        <c:tickLblPos val="none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957120"/>
        <c:crosses val="autoZero"/>
        <c:crossBetween val="midCat"/>
        <c:majorUnit val="1"/>
        <c:minorUnit val="0.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853148148148149"/>
          <c:y val="8.0227580956606342E-2"/>
          <c:w val="0.77128611111111112"/>
          <c:h val="0.71227545664920566"/>
        </c:manualLayout>
      </c:layout>
      <c:scatterChart>
        <c:scatterStyle val="lineMarker"/>
        <c:varyColors val="0"/>
        <c:ser>
          <c:idx val="0"/>
          <c:order val="0"/>
          <c:tx>
            <c:strRef>
              <c:f>'Indice Ambiental'!$J$37</c:f>
              <c:strCache>
                <c:ptCount val="1"/>
                <c:pt idx="0">
                  <c:v>66 MS 01 RR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>
                <a:solidFill>
                  <a:srgbClr val="0070C0"/>
                </a:solidFill>
              </a:ln>
            </c:spPr>
            <c:trendlineType val="linear"/>
            <c:dispRSqr val="0"/>
            <c:dispEq val="0"/>
          </c:trendline>
          <c:xVal>
            <c:numRef>
              <c:f>'Indice Ambiental'!$K$67:$P$67</c:f>
              <c:numCache>
                <c:formatCode>0.000</c:formatCode>
                <c:ptCount val="6"/>
                <c:pt idx="0">
                  <c:v>2.6125381810842474</c:v>
                </c:pt>
                <c:pt idx="1">
                  <c:v>2.0545160911439981</c:v>
                </c:pt>
                <c:pt idx="2">
                  <c:v>1.0874120478108451</c:v>
                </c:pt>
                <c:pt idx="3">
                  <c:v>0.74431513063451049</c:v>
                </c:pt>
                <c:pt idx="4">
                  <c:v>0.38224101479915434</c:v>
                </c:pt>
                <c:pt idx="5">
                  <c:v>1.1732641688199832</c:v>
                </c:pt>
              </c:numCache>
            </c:numRef>
          </c:xVal>
          <c:yVal>
            <c:numRef>
              <c:f>'Indice Ambiental'!$K$37:$P$37</c:f>
              <c:numCache>
                <c:formatCode>0.000</c:formatCode>
                <c:ptCount val="6"/>
                <c:pt idx="0">
                  <c:v>2.6440012807294284</c:v>
                </c:pt>
                <c:pt idx="1">
                  <c:v>1.8882311486962651</c:v>
                </c:pt>
                <c:pt idx="2">
                  <c:v>1.0719424114253269</c:v>
                </c:pt>
                <c:pt idx="3">
                  <c:v>0.74768303186907847</c:v>
                </c:pt>
                <c:pt idx="4">
                  <c:v>0.35964294103828987</c:v>
                </c:pt>
                <c:pt idx="5">
                  <c:v>1.3715590008613265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B1A-4336-A857-D1A196269E95}"/>
            </c:ext>
          </c:extLst>
        </c:ser>
        <c:ser>
          <c:idx val="1"/>
          <c:order val="1"/>
          <c:tx>
            <c:v>Línea 1:1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'Indice Ambiental'!$C$96:$D$96</c:f>
              <c:numCache>
                <c:formatCode>General</c:formatCode>
                <c:ptCount val="2"/>
                <c:pt idx="0">
                  <c:v>0</c:v>
                </c:pt>
                <c:pt idx="1">
                  <c:v>3.5</c:v>
                </c:pt>
              </c:numCache>
            </c:numRef>
          </c:xVal>
          <c:yVal>
            <c:numRef>
              <c:f>'Indice Ambiental'!$C$97:$D$97</c:f>
              <c:numCache>
                <c:formatCode>General</c:formatCode>
                <c:ptCount val="2"/>
                <c:pt idx="0">
                  <c:v>0</c:v>
                </c:pt>
                <c:pt idx="1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B1A-4336-A857-D1A196269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649920"/>
        <c:axId val="219656192"/>
      </c:scatterChart>
      <c:valAx>
        <c:axId val="219649920"/>
        <c:scaling>
          <c:orientation val="minMax"/>
          <c:max val="3.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sz="1200" b="0" dirty="0"/>
                  <a:t>Índice ambiental kg ha</a:t>
                </a:r>
                <a:r>
                  <a:rPr lang="es-PY" sz="1200" b="0" dirty="0">
                    <a:latin typeface="Basic Sans" panose="00000500000000000000" pitchFamily="50" charset="0"/>
                  </a:rPr>
                  <a:t>¯</a:t>
                </a:r>
                <a:r>
                  <a:rPr lang="es-PY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¹</a:t>
                </a:r>
                <a:r>
                  <a:rPr lang="es-PY" sz="1200" b="0" baseline="0" dirty="0"/>
                  <a:t> x 10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³</a:t>
                </a:r>
                <a:r>
                  <a:rPr lang="es-PY" sz="1200" b="0" dirty="0"/>
                  <a:t>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656192"/>
        <c:crosses val="autoZero"/>
        <c:crossBetween val="midCat"/>
        <c:majorUnit val="1"/>
        <c:minorUnit val="0.5"/>
      </c:valAx>
      <c:valAx>
        <c:axId val="219656192"/>
        <c:scaling>
          <c:orientation val="minMax"/>
          <c:max val="3.5"/>
          <c:min val="0"/>
        </c:scaling>
        <c:delete val="0"/>
        <c:axPos val="l"/>
        <c:numFmt formatCode="#,##0" sourceLinked="0"/>
        <c:majorTickMark val="cross"/>
        <c:minorTickMark val="out"/>
        <c:tickLblPos val="none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649920"/>
        <c:crosses val="autoZero"/>
        <c:crossBetween val="midCat"/>
        <c:majorUnit val="1"/>
        <c:minorUnit val="0.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853148148148149"/>
          <c:y val="8.6555555555555552E-2"/>
          <c:w val="0.77128611111111112"/>
          <c:h val="0.71218941533789692"/>
        </c:manualLayout>
      </c:layout>
      <c:scatterChart>
        <c:scatterStyle val="lineMarker"/>
        <c:varyColors val="0"/>
        <c:ser>
          <c:idx val="0"/>
          <c:order val="0"/>
          <c:tx>
            <c:strRef>
              <c:f>'Indice Ambiental'!$J$42</c:f>
              <c:strCache>
                <c:ptCount val="1"/>
                <c:pt idx="0">
                  <c:v>BRIZA RR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>
                <a:solidFill>
                  <a:srgbClr val="00B050"/>
                </a:solidFill>
              </a:ln>
            </c:spPr>
            <c:trendlineType val="linear"/>
            <c:dispRSqr val="0"/>
            <c:dispEq val="0"/>
          </c:trendline>
          <c:xVal>
            <c:numRef>
              <c:f>'Indice Ambiental'!$K$67:$P$67</c:f>
              <c:numCache>
                <c:formatCode>0.000</c:formatCode>
                <c:ptCount val="6"/>
                <c:pt idx="0">
                  <c:v>2.6125381810842474</c:v>
                </c:pt>
                <c:pt idx="1">
                  <c:v>2.0545160911439981</c:v>
                </c:pt>
                <c:pt idx="2">
                  <c:v>1.0874120478108451</c:v>
                </c:pt>
                <c:pt idx="3">
                  <c:v>0.74431513063451049</c:v>
                </c:pt>
                <c:pt idx="4">
                  <c:v>0.38224101479915434</c:v>
                </c:pt>
                <c:pt idx="5">
                  <c:v>1.1732641688199832</c:v>
                </c:pt>
              </c:numCache>
            </c:numRef>
          </c:xVal>
          <c:yVal>
            <c:numRef>
              <c:f>'Indice Ambiental'!$K$42:$P$42</c:f>
              <c:numCache>
                <c:formatCode>0.000</c:formatCode>
                <c:ptCount val="6"/>
                <c:pt idx="0">
                  <c:v>3.1522812530564464</c:v>
                </c:pt>
                <c:pt idx="1">
                  <c:v>2.3501761804087389</c:v>
                </c:pt>
                <c:pt idx="2">
                  <c:v>1.040633115034397</c:v>
                </c:pt>
                <c:pt idx="3">
                  <c:v>0.77391645133505604</c:v>
                </c:pt>
                <c:pt idx="4">
                  <c:v>0.42612168193563549</c:v>
                </c:pt>
                <c:pt idx="5">
                  <c:v>1.2126554694229112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22-4AB4-8A07-359EDC9681B6}"/>
            </c:ext>
          </c:extLst>
        </c:ser>
        <c:ser>
          <c:idx val="1"/>
          <c:order val="1"/>
          <c:tx>
            <c:v>Línea 1:1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'Indice Ambiental'!$C$96:$D$96</c:f>
              <c:numCache>
                <c:formatCode>General</c:formatCode>
                <c:ptCount val="2"/>
                <c:pt idx="0">
                  <c:v>0</c:v>
                </c:pt>
                <c:pt idx="1">
                  <c:v>3.5</c:v>
                </c:pt>
              </c:numCache>
            </c:numRef>
          </c:xVal>
          <c:yVal>
            <c:numRef>
              <c:f>'Indice Ambiental'!$C$97:$D$97</c:f>
              <c:numCache>
                <c:formatCode>General</c:formatCode>
                <c:ptCount val="2"/>
                <c:pt idx="0">
                  <c:v>0</c:v>
                </c:pt>
                <c:pt idx="1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222-4AB4-8A07-359EDC968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308800"/>
        <c:axId val="220725248"/>
      </c:scatterChart>
      <c:valAx>
        <c:axId val="221308800"/>
        <c:scaling>
          <c:orientation val="minMax"/>
          <c:max val="3.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sz="1200" b="0" dirty="0"/>
                  <a:t>Índice ambiental kg ha</a:t>
                </a:r>
                <a:r>
                  <a:rPr lang="es-PY" sz="1200" b="0" dirty="0">
                    <a:latin typeface="Basic Sans" panose="00000500000000000000" pitchFamily="50" charset="0"/>
                  </a:rPr>
                  <a:t>¯</a:t>
                </a:r>
                <a:r>
                  <a:rPr lang="es-PY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¹</a:t>
                </a:r>
                <a:r>
                  <a:rPr lang="es-PY" sz="1200" b="0" baseline="0" dirty="0"/>
                  <a:t> x 10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³</a:t>
                </a:r>
                <a:r>
                  <a:rPr lang="es-PY" sz="1200" b="0" dirty="0"/>
                  <a:t>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725248"/>
        <c:crosses val="autoZero"/>
        <c:crossBetween val="midCat"/>
        <c:majorUnit val="1"/>
        <c:minorUnit val="0.5"/>
      </c:valAx>
      <c:valAx>
        <c:axId val="220725248"/>
        <c:scaling>
          <c:orientation val="minMax"/>
          <c:max val="3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sz="1200" b="0" dirty="0"/>
                  <a:t>Rendimiento 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</a:rPr>
                  <a:t>kg ha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  <a:latin typeface="Basic Sans" panose="00000500000000000000" pitchFamily="50" charset="0"/>
                  </a:rPr>
                  <a:t>¯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¹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</a:rPr>
                  <a:t> x 10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³</a:t>
                </a:r>
                <a:r>
                  <a:rPr lang="es-PY" sz="1200" b="0" i="0" u="none" strike="noStrike" kern="1200" baseline="0" dirty="0">
                    <a:solidFill>
                      <a:sysClr val="windowText" lastClr="000000"/>
                    </a:solidFill>
                  </a:rPr>
                  <a:t> </a:t>
                </a:r>
                <a:endParaRPr lang="es-PY" sz="1200" b="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cross"/>
        <c:minorTickMark val="out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308800"/>
        <c:crosses val="autoZero"/>
        <c:crossBetween val="midCat"/>
        <c:majorUnit val="1"/>
        <c:minorUnit val="0.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76EA8-3A8A-42D4-8453-50DD7EA8429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4C4EA-4945-421C-878D-657FCA6485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/>
              <a:t>Mencionar humedad.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4C4EA-4945-421C-878D-657FCA6485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9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9803" y="1178222"/>
            <a:ext cx="9598819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3" y="3781306"/>
            <a:ext cx="9598819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23" indent="0" algn="ctr">
              <a:buNone/>
              <a:defRPr sz="2099"/>
            </a:lvl2pPr>
            <a:lvl3pPr marL="959846" indent="0" algn="ctr">
              <a:buNone/>
              <a:defRPr sz="1889"/>
            </a:lvl3pPr>
            <a:lvl4pPr marL="1439769" indent="0" algn="ctr">
              <a:buNone/>
              <a:defRPr sz="1680"/>
            </a:lvl4pPr>
            <a:lvl5pPr marL="1919691" indent="0" algn="ctr">
              <a:buNone/>
              <a:defRPr sz="1680"/>
            </a:lvl5pPr>
            <a:lvl6pPr marL="2399614" indent="0" algn="ctr">
              <a:buNone/>
              <a:defRPr sz="1680"/>
            </a:lvl6pPr>
            <a:lvl7pPr marL="2879537" indent="0" algn="ctr">
              <a:buNone/>
              <a:defRPr sz="1680"/>
            </a:lvl7pPr>
            <a:lvl8pPr marL="3359460" indent="0" algn="ctr">
              <a:buNone/>
              <a:defRPr sz="1680"/>
            </a:lvl8pPr>
            <a:lvl9pPr marL="3839383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5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3" y="383297"/>
            <a:ext cx="2759660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7"/>
            <a:ext cx="8119001" cy="61010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9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0"/>
            <a:ext cx="11038642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5"/>
            <a:ext cx="11038642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>
                    <a:tint val="82000"/>
                  </a:schemeClr>
                </a:solidFill>
              </a:defRPr>
            </a:lvl1pPr>
            <a:lvl2pPr marL="479923" indent="0">
              <a:buNone/>
              <a:defRPr sz="2099">
                <a:solidFill>
                  <a:schemeClr val="tx1">
                    <a:tint val="82000"/>
                  </a:schemeClr>
                </a:solidFill>
              </a:defRPr>
            </a:lvl2pPr>
            <a:lvl3pPr marL="959846" indent="0">
              <a:buNone/>
              <a:defRPr sz="1889">
                <a:solidFill>
                  <a:schemeClr val="tx1">
                    <a:tint val="82000"/>
                  </a:schemeClr>
                </a:solidFill>
              </a:defRPr>
            </a:lvl3pPr>
            <a:lvl4pPr marL="1439769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19691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399614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79537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594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39383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2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2" y="1916484"/>
            <a:ext cx="5439331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2" y="1916484"/>
            <a:ext cx="5439331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1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7"/>
            <a:ext cx="11038642" cy="1391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59" y="1764832"/>
            <a:ext cx="5414333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59" y="2629749"/>
            <a:ext cx="5414333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2" y="1764832"/>
            <a:ext cx="5440998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2" y="2629749"/>
            <a:ext cx="5440998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0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6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7" y="1036569"/>
            <a:ext cx="6479203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23" indent="0">
              <a:buNone/>
              <a:defRPr sz="2939"/>
            </a:lvl2pPr>
            <a:lvl3pPr marL="959846" indent="0">
              <a:buNone/>
              <a:defRPr sz="2519"/>
            </a:lvl3pPr>
            <a:lvl4pPr marL="1439769" indent="0">
              <a:buNone/>
              <a:defRPr sz="2099"/>
            </a:lvl4pPr>
            <a:lvl5pPr marL="1919691" indent="0">
              <a:buNone/>
              <a:defRPr sz="2099"/>
            </a:lvl5pPr>
            <a:lvl6pPr marL="2399614" indent="0">
              <a:buNone/>
              <a:defRPr sz="2099"/>
            </a:lvl6pPr>
            <a:lvl7pPr marL="2879537" indent="0">
              <a:buNone/>
              <a:defRPr sz="2099"/>
            </a:lvl7pPr>
            <a:lvl8pPr marL="3359460" indent="0">
              <a:buNone/>
              <a:defRPr sz="2099"/>
            </a:lvl8pPr>
            <a:lvl9pPr marL="3839383" indent="0">
              <a:buNone/>
              <a:defRPr sz="20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4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2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01B7DC-A098-4549-A954-6A0D464DBA8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7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7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A24905-DBD9-4EAA-8296-AA96459B5B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3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31F7E-947E-E8AD-B25B-FF6E24CF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" y="1799"/>
            <a:ext cx="12798071" cy="71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1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D2BE-ACB1-2C5C-6D71-8FB5958D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C548F31F-A155-A19A-19D2-6B84BFE1B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C48F8926-CDC4-CD7B-6F36-E3929BF444E3}"/>
              </a:ext>
            </a:extLst>
          </p:cNvPr>
          <p:cNvSpPr/>
          <p:nvPr/>
        </p:nvSpPr>
        <p:spPr>
          <a:xfrm>
            <a:off x="2683290" y="1051817"/>
            <a:ext cx="74318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 según fecha de siembra</a:t>
            </a:r>
          </a:p>
        </p:txBody>
      </p:sp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6585AABC-7709-AA7A-1EA6-E90B867E4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54261" r="13078" b="21266"/>
          <a:stretch>
            <a:fillRect/>
          </a:stretch>
        </p:blipFill>
        <p:spPr>
          <a:xfrm>
            <a:off x="544323" y="2339623"/>
            <a:ext cx="6057768" cy="2853105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BAD04899-983B-601B-B5E8-1D1674A34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33633" r="14269" b="41084"/>
          <a:stretch>
            <a:fillRect/>
          </a:stretch>
        </p:blipFill>
        <p:spPr>
          <a:xfrm>
            <a:off x="6567402" y="2360803"/>
            <a:ext cx="5707720" cy="2831925"/>
          </a:xfrm>
          <a:prstGeom prst="rect">
            <a:avLst/>
          </a:prstGeom>
        </p:spPr>
      </p:pic>
      <p:sp>
        <p:nvSpPr>
          <p:cNvPr id="2" name="Rectángulo 7">
            <a:extLst>
              <a:ext uri="{FF2B5EF4-FFF2-40B4-BE49-F238E27FC236}">
                <a16:creationId xmlns:a16="http://schemas.microsoft.com/office/drawing/2014/main" id="{2FC661BF-2E61-2063-356F-A348D564D8D0}"/>
              </a:ext>
            </a:extLst>
          </p:cNvPr>
          <p:cNvSpPr/>
          <p:nvPr/>
        </p:nvSpPr>
        <p:spPr>
          <a:xfrm>
            <a:off x="3180122" y="5389632"/>
            <a:ext cx="1501309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i="1" cap="none" spc="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zo Sans" panose="020B0603030303020204" pitchFamily="34" charset="0"/>
              </a:rPr>
              <a:t>Sorgo Granífero</a:t>
            </a:r>
          </a:p>
        </p:txBody>
      </p:sp>
      <p:sp>
        <p:nvSpPr>
          <p:cNvPr id="3" name="Rectángulo 10">
            <a:extLst>
              <a:ext uri="{FF2B5EF4-FFF2-40B4-BE49-F238E27FC236}">
                <a16:creationId xmlns:a16="http://schemas.microsoft.com/office/drawing/2014/main" id="{863C59B8-A883-5804-EF83-B4B26E080F63}"/>
              </a:ext>
            </a:extLst>
          </p:cNvPr>
          <p:cNvSpPr/>
          <p:nvPr/>
        </p:nvSpPr>
        <p:spPr>
          <a:xfrm>
            <a:off x="9300785" y="5389631"/>
            <a:ext cx="1175771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i="1" cap="none" spc="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zo Sans" panose="020B0603030303020204" pitchFamily="34" charset="0"/>
              </a:rPr>
              <a:t>Sorgo Silero</a:t>
            </a:r>
          </a:p>
        </p:txBody>
      </p:sp>
    </p:spTree>
    <p:extLst>
      <p:ext uri="{BB962C8B-B14F-4D97-AF65-F5344CB8AC3E}">
        <p14:creationId xmlns:p14="http://schemas.microsoft.com/office/powerpoint/2010/main" val="5977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0DAD8-9B1E-A5C5-B727-DAA4EDFB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D8A93F2E-5421-84F0-6DB0-BE2D407EF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8D516D34-478E-0A3C-C21D-789DF6397D97}"/>
              </a:ext>
            </a:extLst>
          </p:cNvPr>
          <p:cNvSpPr/>
          <p:nvPr/>
        </p:nvSpPr>
        <p:spPr>
          <a:xfrm>
            <a:off x="3636436" y="1050126"/>
            <a:ext cx="55255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Relación precipitación &amp; rendimiento</a:t>
            </a:r>
          </a:p>
        </p:txBody>
      </p:sp>
      <p:sp>
        <p:nvSpPr>
          <p:cNvPr id="15" name="Rectángulo 7">
            <a:extLst>
              <a:ext uri="{FF2B5EF4-FFF2-40B4-BE49-F238E27FC236}">
                <a16:creationId xmlns:a16="http://schemas.microsoft.com/office/drawing/2014/main" id="{C2E7613A-8012-01F5-AB17-C4752CB55AF4}"/>
              </a:ext>
            </a:extLst>
          </p:cNvPr>
          <p:cNvSpPr/>
          <p:nvPr/>
        </p:nvSpPr>
        <p:spPr>
          <a:xfrm>
            <a:off x="2991345" y="4985370"/>
            <a:ext cx="1501309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i="1" cap="none" spc="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zo Sans" panose="020B0603030303020204" pitchFamily="34" charset="0"/>
              </a:rPr>
              <a:t>Sorgo Granífero</a:t>
            </a:r>
          </a:p>
        </p:txBody>
      </p:sp>
      <p:sp>
        <p:nvSpPr>
          <p:cNvPr id="16" name="Rectángulo 10">
            <a:extLst>
              <a:ext uri="{FF2B5EF4-FFF2-40B4-BE49-F238E27FC236}">
                <a16:creationId xmlns:a16="http://schemas.microsoft.com/office/drawing/2014/main" id="{D7E67B12-F9A5-586F-1AD4-E19AB8C7B600}"/>
              </a:ext>
            </a:extLst>
          </p:cNvPr>
          <p:cNvSpPr/>
          <p:nvPr/>
        </p:nvSpPr>
        <p:spPr>
          <a:xfrm>
            <a:off x="8694393" y="4985371"/>
            <a:ext cx="1175771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i="1" cap="none" spc="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zo Sans" panose="020B0603030303020204" pitchFamily="34" charset="0"/>
              </a:rPr>
              <a:t>Sorgo Silero</a:t>
            </a:r>
          </a:p>
        </p:txBody>
      </p:sp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7DE2CABE-F97A-9C28-1B2B-2884874EC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t="1725" r="12499" b="69266"/>
          <a:stretch>
            <a:fillRect/>
          </a:stretch>
        </p:blipFill>
        <p:spPr>
          <a:xfrm>
            <a:off x="646702" y="1897468"/>
            <a:ext cx="5300897" cy="2884312"/>
          </a:xfrm>
          <a:prstGeom prst="rect">
            <a:avLst/>
          </a:prstGeom>
        </p:spPr>
      </p:pic>
      <p:pic>
        <p:nvPicPr>
          <p:cNvPr id="18" name="Picture 17" descr="A screenshot of a graph&#10;&#10;AI-generated content may be incorrect.">
            <a:extLst>
              <a:ext uri="{FF2B5EF4-FFF2-40B4-BE49-F238E27FC236}">
                <a16:creationId xmlns:a16="http://schemas.microsoft.com/office/drawing/2014/main" id="{7502CEC2-0956-2C96-C8B8-896809189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63820" r="12976" b="7171"/>
          <a:stretch>
            <a:fillRect/>
          </a:stretch>
        </p:blipFill>
        <p:spPr>
          <a:xfrm>
            <a:off x="6399212" y="1862102"/>
            <a:ext cx="5300897" cy="28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7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DE594-DED6-AD6A-4AD4-8A54A57B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CB7D3F47-E247-D740-E681-DA3F4E8CF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3181A903-BABC-9E8F-C77A-EF01E096C596}"/>
              </a:ext>
            </a:extLst>
          </p:cNvPr>
          <p:cNvSpPr/>
          <p:nvPr/>
        </p:nvSpPr>
        <p:spPr>
          <a:xfrm>
            <a:off x="2530203" y="969938"/>
            <a:ext cx="77380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Resultados globales por variedad - </a:t>
            </a:r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Sorgo </a:t>
            </a:r>
            <a:r>
              <a:rPr lang="es-ES" sz="2400" b="1" dirty="0" err="1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Granífero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495A73D5-97BF-DBC8-3A3A-A899AC3F5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r="7400" b="65503"/>
          <a:stretch>
            <a:fillRect/>
          </a:stretch>
        </p:blipFill>
        <p:spPr>
          <a:xfrm>
            <a:off x="2577396" y="1514278"/>
            <a:ext cx="7643631" cy="44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2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05B07-7410-559F-9D30-B1CE55346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90E915BF-44EE-CAC0-5127-3A9E3FCEB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FBAB605A-F47B-4451-F0F5-B5DD6FAA1344}"/>
              </a:ext>
            </a:extLst>
          </p:cNvPr>
          <p:cNvSpPr/>
          <p:nvPr/>
        </p:nvSpPr>
        <p:spPr>
          <a:xfrm>
            <a:off x="2991585" y="912214"/>
            <a:ext cx="68152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 - </a:t>
            </a:r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Sorgo </a:t>
            </a:r>
            <a:r>
              <a:rPr lang="es-ES" sz="2400" b="1" dirty="0" err="1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Granífero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  <p:sp>
        <p:nvSpPr>
          <p:cNvPr id="2" name="Rectángulo 7">
            <a:extLst>
              <a:ext uri="{FF2B5EF4-FFF2-40B4-BE49-F238E27FC236}">
                <a16:creationId xmlns:a16="http://schemas.microsoft.com/office/drawing/2014/main" id="{57EED7E5-395E-E130-2BAB-3712196B6CFF}"/>
              </a:ext>
            </a:extLst>
          </p:cNvPr>
          <p:cNvSpPr/>
          <p:nvPr/>
        </p:nvSpPr>
        <p:spPr>
          <a:xfrm>
            <a:off x="799336" y="2228572"/>
            <a:ext cx="114283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Colonia 4</a:t>
            </a:r>
          </a:p>
        </p:txBody>
      </p:sp>
      <p:pic>
        <p:nvPicPr>
          <p:cNvPr id="3" name="Picture 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06885D8D-15FE-230F-077C-DECFCA12C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67403" r="9395"/>
          <a:stretch>
            <a:fillRect/>
          </a:stretch>
        </p:blipFill>
        <p:spPr>
          <a:xfrm>
            <a:off x="2112731" y="1411743"/>
            <a:ext cx="3988136" cy="2283949"/>
          </a:xfrm>
          <a:prstGeom prst="rect">
            <a:avLst/>
          </a:prstGeom>
        </p:spPr>
      </p:pic>
      <p:sp>
        <p:nvSpPr>
          <p:cNvPr id="5" name="Rectángulo 7">
            <a:extLst>
              <a:ext uri="{FF2B5EF4-FFF2-40B4-BE49-F238E27FC236}">
                <a16:creationId xmlns:a16="http://schemas.microsoft.com/office/drawing/2014/main" id="{24E7643B-021E-0E4D-1772-65FABD1A61EB}"/>
              </a:ext>
            </a:extLst>
          </p:cNvPr>
          <p:cNvSpPr/>
          <p:nvPr/>
        </p:nvSpPr>
        <p:spPr>
          <a:xfrm>
            <a:off x="6271431" y="2279916"/>
            <a:ext cx="121556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El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Cambisol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7E21FE34-AC2D-DD65-A470-E12BD40E7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1568" r="8509" b="65816"/>
          <a:stretch>
            <a:fillRect/>
          </a:stretch>
        </p:blipFill>
        <p:spPr>
          <a:xfrm>
            <a:off x="7657562" y="1451782"/>
            <a:ext cx="3831061" cy="2147874"/>
          </a:xfrm>
          <a:prstGeom prst="rect">
            <a:avLst/>
          </a:prstGeom>
        </p:spPr>
      </p:pic>
      <p:sp>
        <p:nvSpPr>
          <p:cNvPr id="13" name="Rectángulo 7">
            <a:extLst>
              <a:ext uri="{FF2B5EF4-FFF2-40B4-BE49-F238E27FC236}">
                <a16:creationId xmlns:a16="http://schemas.microsoft.com/office/drawing/2014/main" id="{3A04334E-B41E-92EC-8228-932551145D91}"/>
              </a:ext>
            </a:extLst>
          </p:cNvPr>
          <p:cNvSpPr/>
          <p:nvPr/>
        </p:nvSpPr>
        <p:spPr>
          <a:xfrm>
            <a:off x="864978" y="4693312"/>
            <a:ext cx="11163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Isla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Po´í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4" name="Picture 1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A8D32DBC-0045-86CE-8870-C738FE2F4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33042" r="9827" b="35239"/>
          <a:stretch>
            <a:fillRect/>
          </a:stretch>
        </p:blipFill>
        <p:spPr>
          <a:xfrm>
            <a:off x="2244016" y="4033893"/>
            <a:ext cx="3856851" cy="2132027"/>
          </a:xfrm>
          <a:prstGeom prst="rect">
            <a:avLst/>
          </a:prstGeom>
        </p:spPr>
      </p:pic>
      <p:sp>
        <p:nvSpPr>
          <p:cNvPr id="15" name="Rectángulo 7">
            <a:extLst>
              <a:ext uri="{FF2B5EF4-FFF2-40B4-BE49-F238E27FC236}">
                <a16:creationId xmlns:a16="http://schemas.microsoft.com/office/drawing/2014/main" id="{95574941-4DBD-290D-0D60-97C1ABCE779D}"/>
              </a:ext>
            </a:extLst>
          </p:cNvPr>
          <p:cNvSpPr/>
          <p:nvPr/>
        </p:nvSpPr>
        <p:spPr>
          <a:xfrm>
            <a:off x="6271431" y="4693311"/>
            <a:ext cx="121556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Neuland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6" name="Picture 1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78F3DFE2-9FAF-5B24-AAB5-CE9B0BE62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67267" r="11032" b="1608"/>
          <a:stretch>
            <a:fillRect/>
          </a:stretch>
        </p:blipFill>
        <p:spPr>
          <a:xfrm>
            <a:off x="7797809" y="3919120"/>
            <a:ext cx="3635126" cy="20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1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9182F-2138-DE67-4E47-D92B52472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6B80759C-5910-2145-18C9-3C52DFA05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5C48FB81-D9FB-7F0F-EFC7-B4920E1AADA9}"/>
              </a:ext>
            </a:extLst>
          </p:cNvPr>
          <p:cNvSpPr/>
          <p:nvPr/>
        </p:nvSpPr>
        <p:spPr>
          <a:xfrm>
            <a:off x="2933327" y="963271"/>
            <a:ext cx="69317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globales por variedad - </a:t>
            </a:r>
            <a:r>
              <a:rPr lang="es-ES" sz="2400" b="1" dirty="0">
                <a:ln w="0"/>
                <a:solidFill>
                  <a:srgbClr val="BF8D5A"/>
                </a:solidFill>
                <a:latin typeface="Azo Sans Medium" panose="020B0703030303020204" pitchFamily="34" charset="0"/>
              </a:rPr>
              <a:t>Sorgo Silero</a:t>
            </a:r>
          </a:p>
        </p:txBody>
      </p:sp>
      <p:pic>
        <p:nvPicPr>
          <p:cNvPr id="10" name="Picture 9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9610AD08-21B5-5B2B-323E-49880E7BC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35010" r="8296" b="31771"/>
          <a:stretch>
            <a:fillRect/>
          </a:stretch>
        </p:blipFill>
        <p:spPr>
          <a:xfrm>
            <a:off x="2536458" y="1540611"/>
            <a:ext cx="7725508" cy="44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1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3DFC-375A-B6DA-EEE4-4502003F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22D6B1EA-A8DC-F645-D3D2-197767134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4EE5F0CA-61BC-8CF2-F6B2-D9B8B25FD9FB}"/>
              </a:ext>
            </a:extLst>
          </p:cNvPr>
          <p:cNvSpPr/>
          <p:nvPr/>
        </p:nvSpPr>
        <p:spPr>
          <a:xfrm>
            <a:off x="3548111" y="877138"/>
            <a:ext cx="57022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 - </a:t>
            </a:r>
            <a:r>
              <a:rPr lang="es-ES" sz="2400" b="1" dirty="0">
                <a:ln w="0"/>
                <a:solidFill>
                  <a:srgbClr val="BF8D5A"/>
                </a:solidFill>
                <a:latin typeface="Azo Sans Medium" panose="020B0703030303020204" pitchFamily="34" charset="0"/>
              </a:rPr>
              <a:t>Sorgo Silero</a:t>
            </a:r>
            <a:endParaRPr lang="es-ES" sz="2400" b="1" dirty="0">
              <a:ln w="0"/>
              <a:solidFill>
                <a:srgbClr val="CCCC00"/>
              </a:solidFill>
              <a:latin typeface="Azo Sans Medium" panose="020B0703030303020204" pitchFamily="34" charset="0"/>
            </a:endParaRPr>
          </a:p>
        </p:txBody>
      </p:sp>
      <p:pic>
        <p:nvPicPr>
          <p:cNvPr id="6" name="Picture 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48E6FD96-1A93-1DB1-43A4-1BD80D370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35354" r="8497" b="32304"/>
          <a:stretch>
            <a:fillRect/>
          </a:stretch>
        </p:blipFill>
        <p:spPr>
          <a:xfrm>
            <a:off x="2135748" y="1464617"/>
            <a:ext cx="4029808" cy="2262189"/>
          </a:xfrm>
          <a:prstGeom prst="rect">
            <a:avLst/>
          </a:prstGeom>
        </p:spPr>
      </p:pic>
      <p:pic>
        <p:nvPicPr>
          <p:cNvPr id="7" name="Picture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405110BC-005B-6241-839B-F8130A622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1510" r="8019" b="67003"/>
          <a:stretch>
            <a:fillRect/>
          </a:stretch>
        </p:blipFill>
        <p:spPr>
          <a:xfrm>
            <a:off x="2135748" y="3822321"/>
            <a:ext cx="4049134" cy="2149383"/>
          </a:xfrm>
          <a:prstGeom prst="rect">
            <a:avLst/>
          </a:prstGeom>
        </p:spPr>
      </p:pic>
      <p:pic>
        <p:nvPicPr>
          <p:cNvPr id="12" name="Picture 11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371E7A18-41AE-3181-8057-E961FD351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66820" r="8125" b="1698"/>
          <a:stretch>
            <a:fillRect/>
          </a:stretch>
        </p:blipFill>
        <p:spPr>
          <a:xfrm>
            <a:off x="7381123" y="1464617"/>
            <a:ext cx="4262304" cy="2262188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D7A529D6-7342-01A8-B51E-52B7742ED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274" r="9647" b="65825"/>
          <a:stretch>
            <a:fillRect/>
          </a:stretch>
        </p:blipFill>
        <p:spPr>
          <a:xfrm>
            <a:off x="7517032" y="3812052"/>
            <a:ext cx="3990485" cy="2147924"/>
          </a:xfrm>
          <a:prstGeom prst="rect">
            <a:avLst/>
          </a:prstGeom>
        </p:spPr>
      </p:pic>
      <p:sp>
        <p:nvSpPr>
          <p:cNvPr id="2" name="Rectángulo 7">
            <a:extLst>
              <a:ext uri="{FF2B5EF4-FFF2-40B4-BE49-F238E27FC236}">
                <a16:creationId xmlns:a16="http://schemas.microsoft.com/office/drawing/2014/main" id="{D7546920-A1E8-C76F-2D43-C8765C615B64}"/>
              </a:ext>
            </a:extLst>
          </p:cNvPr>
          <p:cNvSpPr/>
          <p:nvPr/>
        </p:nvSpPr>
        <p:spPr>
          <a:xfrm>
            <a:off x="780086" y="2282776"/>
            <a:ext cx="114283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Colonia 4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23E85087-1997-05CF-0E35-0498C130BB92}"/>
              </a:ext>
            </a:extLst>
          </p:cNvPr>
          <p:cNvSpPr/>
          <p:nvPr/>
        </p:nvSpPr>
        <p:spPr>
          <a:xfrm>
            <a:off x="6165556" y="2334120"/>
            <a:ext cx="121556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El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Cambisol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sp>
        <p:nvSpPr>
          <p:cNvPr id="14" name="Rectángulo 7">
            <a:extLst>
              <a:ext uri="{FF2B5EF4-FFF2-40B4-BE49-F238E27FC236}">
                <a16:creationId xmlns:a16="http://schemas.microsoft.com/office/drawing/2014/main" id="{B8E326E0-CB4A-62DB-D394-10AFCD7BD2D8}"/>
              </a:ext>
            </a:extLst>
          </p:cNvPr>
          <p:cNvSpPr/>
          <p:nvPr/>
        </p:nvSpPr>
        <p:spPr>
          <a:xfrm>
            <a:off x="845728" y="4747516"/>
            <a:ext cx="11163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Isla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Po´í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sp>
        <p:nvSpPr>
          <p:cNvPr id="15" name="Rectángulo 7">
            <a:extLst>
              <a:ext uri="{FF2B5EF4-FFF2-40B4-BE49-F238E27FC236}">
                <a16:creationId xmlns:a16="http://schemas.microsoft.com/office/drawing/2014/main" id="{04BDDD0C-4EBE-EB17-5A99-DC29E79EB010}"/>
              </a:ext>
            </a:extLst>
          </p:cNvPr>
          <p:cNvSpPr/>
          <p:nvPr/>
        </p:nvSpPr>
        <p:spPr>
          <a:xfrm>
            <a:off x="6165556" y="4747515"/>
            <a:ext cx="121556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Neuland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57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AF43-4741-14BA-1BEC-68BA36054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751F019C-2063-C222-A83B-475E1AB4A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80274107-4A1C-3FE8-77FD-F928F70B2CD7}"/>
              </a:ext>
            </a:extLst>
          </p:cNvPr>
          <p:cNvSpPr/>
          <p:nvPr/>
        </p:nvSpPr>
        <p:spPr>
          <a:xfrm>
            <a:off x="3305416" y="1223783"/>
            <a:ext cx="61875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Interacción Genotipo por Ambiente (</a:t>
            </a:r>
            <a:r>
              <a:rPr lang="es-ES" sz="2400" b="1" dirty="0" err="1">
                <a:ln w="0"/>
                <a:latin typeface="Azo Sans Medium" panose="020B0703030303020204" pitchFamily="34" charset="0"/>
              </a:rPr>
              <a:t>GxA</a:t>
            </a:r>
            <a:r>
              <a:rPr lang="es-ES" sz="2400" b="1" dirty="0">
                <a:ln w="0"/>
                <a:latin typeface="Azo Sans Medium" panose="020B0703030303020204" pitchFamily="34" charset="0"/>
              </a:rPr>
              <a:t>)</a:t>
            </a:r>
          </a:p>
        </p:txBody>
      </p:sp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8B2E4CEF-A05A-E6AC-B893-58D0CB746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55228"/>
              </p:ext>
            </p:extLst>
          </p:nvPr>
        </p:nvGraphicFramePr>
        <p:xfrm>
          <a:off x="1575508" y="2774378"/>
          <a:ext cx="4686710" cy="255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567">
                  <a:extLst>
                    <a:ext uri="{9D8B030D-6E8A-4147-A177-3AD203B41FA5}">
                      <a16:colId xmlns:a16="http://schemas.microsoft.com/office/drawing/2014/main" val="2134164578"/>
                    </a:ext>
                  </a:extLst>
                </a:gridCol>
                <a:gridCol w="1215143">
                  <a:extLst>
                    <a:ext uri="{9D8B030D-6E8A-4147-A177-3AD203B41FA5}">
                      <a16:colId xmlns:a16="http://schemas.microsoft.com/office/drawing/2014/main" val="922014334"/>
                    </a:ext>
                  </a:extLst>
                </a:gridCol>
              </a:tblGrid>
              <a:tr h="637540">
                <a:tc gridSpan="2">
                  <a:txBody>
                    <a:bodyPr/>
                    <a:lstStyle/>
                    <a:p>
                      <a:pPr lvl="1" algn="l"/>
                      <a:r>
                        <a:rPr lang="es-PY" sz="2400" dirty="0">
                          <a:solidFill>
                            <a:schemeClr val="bg1"/>
                          </a:solidFill>
                          <a:latin typeface="Basic Sans" panose="00000500000000000000" pitchFamily="50" charset="0"/>
                        </a:rPr>
                        <a:t>Varianza explicada por</a:t>
                      </a:r>
                      <a:endParaRPr lang="en-US" sz="2400" dirty="0">
                        <a:solidFill>
                          <a:schemeClr val="bg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6924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Genotipo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24,5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230188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Ambiente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49,4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681247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 err="1">
                          <a:latin typeface="Basic Sans" panose="00000500000000000000" pitchFamily="50" charset="0"/>
                        </a:rPr>
                        <a:t>GxA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10,2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998253"/>
                  </a:ext>
                </a:extLst>
              </a:tr>
            </a:tbl>
          </a:graphicData>
        </a:graphic>
      </p:graphicFrame>
      <p:sp>
        <p:nvSpPr>
          <p:cNvPr id="8" name="Rectángulo 8">
            <a:extLst>
              <a:ext uri="{FF2B5EF4-FFF2-40B4-BE49-F238E27FC236}">
                <a16:creationId xmlns:a16="http://schemas.microsoft.com/office/drawing/2014/main" id="{7F5D2DC5-9E15-DE7F-A85A-A5DACDCD61E5}"/>
              </a:ext>
            </a:extLst>
          </p:cNvPr>
          <p:cNvSpPr/>
          <p:nvPr/>
        </p:nvSpPr>
        <p:spPr>
          <a:xfrm>
            <a:off x="3019964" y="2180186"/>
            <a:ext cx="1686360" cy="3385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i="1" cap="none" spc="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zo Sans" panose="020B0603030303020204" pitchFamily="34" charset="0"/>
              </a:rPr>
              <a:t>Sorgo Granífero</a:t>
            </a:r>
          </a:p>
        </p:txBody>
      </p:sp>
      <p:sp>
        <p:nvSpPr>
          <p:cNvPr id="9" name="Rectángulo 11">
            <a:extLst>
              <a:ext uri="{FF2B5EF4-FFF2-40B4-BE49-F238E27FC236}">
                <a16:creationId xmlns:a16="http://schemas.microsoft.com/office/drawing/2014/main" id="{868356C5-9DC7-B415-5C44-D342D717DAF5}"/>
              </a:ext>
            </a:extLst>
          </p:cNvPr>
          <p:cNvSpPr/>
          <p:nvPr/>
        </p:nvSpPr>
        <p:spPr>
          <a:xfrm>
            <a:off x="8272203" y="2180186"/>
            <a:ext cx="1316322" cy="3385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i="1" cap="none" spc="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zo Sans" panose="020B0603030303020204" pitchFamily="34" charset="0"/>
              </a:rPr>
              <a:t>Sorgo Silero</a:t>
            </a:r>
          </a:p>
        </p:txBody>
      </p:sp>
      <p:graphicFrame>
        <p:nvGraphicFramePr>
          <p:cNvPr id="10" name="Tabla 4">
            <a:extLst>
              <a:ext uri="{FF2B5EF4-FFF2-40B4-BE49-F238E27FC236}">
                <a16:creationId xmlns:a16="http://schemas.microsoft.com/office/drawing/2014/main" id="{2E5A7CE9-18E6-0F65-1611-F74CBD800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250784"/>
              </p:ext>
            </p:extLst>
          </p:nvPr>
        </p:nvGraphicFramePr>
        <p:xfrm>
          <a:off x="6587009" y="2774378"/>
          <a:ext cx="4686710" cy="255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567">
                  <a:extLst>
                    <a:ext uri="{9D8B030D-6E8A-4147-A177-3AD203B41FA5}">
                      <a16:colId xmlns:a16="http://schemas.microsoft.com/office/drawing/2014/main" val="2134164578"/>
                    </a:ext>
                  </a:extLst>
                </a:gridCol>
                <a:gridCol w="1215143">
                  <a:extLst>
                    <a:ext uri="{9D8B030D-6E8A-4147-A177-3AD203B41FA5}">
                      <a16:colId xmlns:a16="http://schemas.microsoft.com/office/drawing/2014/main" val="922014334"/>
                    </a:ext>
                  </a:extLst>
                </a:gridCol>
              </a:tblGrid>
              <a:tr h="637540">
                <a:tc gridSpan="2">
                  <a:txBody>
                    <a:bodyPr/>
                    <a:lstStyle/>
                    <a:p>
                      <a:pPr lvl="1" algn="l"/>
                      <a:r>
                        <a:rPr lang="es-PY" sz="2400" dirty="0">
                          <a:solidFill>
                            <a:schemeClr val="bg1"/>
                          </a:solidFill>
                          <a:latin typeface="Basic Sans" panose="00000500000000000000" pitchFamily="50" charset="0"/>
                        </a:rPr>
                        <a:t>Varianza explicada por</a:t>
                      </a:r>
                      <a:endParaRPr lang="en-US" sz="2400" dirty="0">
                        <a:solidFill>
                          <a:schemeClr val="bg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D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6924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Genotipo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19,3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230188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Ambiente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21,6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681247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 err="1">
                          <a:latin typeface="Basic Sans" panose="00000500000000000000" pitchFamily="50" charset="0"/>
                        </a:rPr>
                        <a:t>GxA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27,7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998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726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96A44-4A4D-7DA8-6EAE-06C2A9DD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21572F20-3A5F-9820-6DA0-8F8AB7F90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2C54B3F1-82A1-62E4-335F-CFD0D8E71300}"/>
              </a:ext>
            </a:extLst>
          </p:cNvPr>
          <p:cNvSpPr/>
          <p:nvPr/>
        </p:nvSpPr>
        <p:spPr>
          <a:xfrm>
            <a:off x="3576547" y="967611"/>
            <a:ext cx="56453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</a:t>
            </a:r>
          </a:p>
        </p:txBody>
      </p:sp>
      <p:grpSp>
        <p:nvGrpSpPr>
          <p:cNvPr id="18" name="Grupo 4">
            <a:extLst>
              <a:ext uri="{FF2B5EF4-FFF2-40B4-BE49-F238E27FC236}">
                <a16:creationId xmlns:a16="http://schemas.microsoft.com/office/drawing/2014/main" id="{AC608572-2372-68D3-F874-DE75EA547EBE}"/>
              </a:ext>
            </a:extLst>
          </p:cNvPr>
          <p:cNvGrpSpPr>
            <a:grpSpLocks noChangeAspect="1"/>
          </p:cNvGrpSpPr>
          <p:nvPr/>
        </p:nvGrpSpPr>
        <p:grpSpPr>
          <a:xfrm>
            <a:off x="2129162" y="2152114"/>
            <a:ext cx="8540098" cy="3748755"/>
            <a:chOff x="0" y="0"/>
            <a:chExt cx="5448321" cy="2391591"/>
          </a:xfrm>
        </p:grpSpPr>
        <p:graphicFrame>
          <p:nvGraphicFramePr>
            <p:cNvPr id="19" name="Gráfico 7">
              <a:extLst>
                <a:ext uri="{FF2B5EF4-FFF2-40B4-BE49-F238E27FC236}">
                  <a16:creationId xmlns:a16="http://schemas.microsoft.com/office/drawing/2014/main" id="{80AD198D-5DAC-5BDD-26F4-8E145503485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49819857"/>
                </p:ext>
              </p:extLst>
            </p:nvPr>
          </p:nvGraphicFramePr>
          <p:xfrm>
            <a:off x="3396342" y="374468"/>
            <a:ext cx="2051979" cy="20160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0" name="Gráfico 8">
              <a:extLst>
                <a:ext uri="{FF2B5EF4-FFF2-40B4-BE49-F238E27FC236}">
                  <a16:creationId xmlns:a16="http://schemas.microsoft.com/office/drawing/2014/main" id="{7B31D963-2579-0BC5-2320-6BF5F5D7074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32231498"/>
                </p:ext>
              </p:extLst>
            </p:nvPr>
          </p:nvGraphicFramePr>
          <p:xfrm>
            <a:off x="1703455" y="395151"/>
            <a:ext cx="2022313" cy="19964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1" name="Gráfico 10">
              <a:extLst>
                <a:ext uri="{FF2B5EF4-FFF2-40B4-BE49-F238E27FC236}">
                  <a16:creationId xmlns:a16="http://schemas.microsoft.com/office/drawing/2014/main" id="{DE158F77-AC3E-CC54-0FAA-C6EE9085D2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3511102"/>
                </p:ext>
              </p:extLst>
            </p:nvPr>
          </p:nvGraphicFramePr>
          <p:xfrm>
            <a:off x="0" y="387531"/>
            <a:ext cx="2022312" cy="2002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CuadroTexto 38">
              <a:extLst>
                <a:ext uri="{FF2B5EF4-FFF2-40B4-BE49-F238E27FC236}">
                  <a16:creationId xmlns:a16="http://schemas.microsoft.com/office/drawing/2014/main" id="{871CAF7C-3704-CDAB-C1BD-7891954A6658}"/>
                </a:ext>
              </a:extLst>
            </p:cNvPr>
            <p:cNvSpPr txBox="1"/>
            <p:nvPr/>
          </p:nvSpPr>
          <p:spPr>
            <a:xfrm>
              <a:off x="255541" y="0"/>
              <a:ext cx="1696665" cy="548115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Y" sz="1800" b="0" dirty="0"/>
                <a:t>Adaptable a ambientes</a:t>
              </a:r>
              <a:r>
                <a:rPr lang="es-PY" sz="1800" b="0" baseline="0" dirty="0"/>
                <a:t> de </a:t>
              </a:r>
              <a:r>
                <a:rPr lang="es-PY" sz="1800" b="1" i="1" baseline="0" dirty="0"/>
                <a:t>alto</a:t>
              </a:r>
              <a:r>
                <a:rPr lang="es-PY" sz="1800" b="0" baseline="0" dirty="0"/>
                <a:t> potencial:</a:t>
              </a:r>
            </a:p>
            <a:p>
              <a:pPr algn="ctr"/>
              <a:r>
                <a:rPr lang="es-PY" sz="1800" dirty="0"/>
                <a:t>pendiente</a:t>
              </a:r>
              <a:r>
                <a:rPr lang="es-PY" sz="1800" b="1" dirty="0"/>
                <a:t> &gt; 1,04</a:t>
              </a:r>
              <a:r>
                <a:rPr lang="es-PY" sz="1800" b="0" baseline="0" dirty="0"/>
                <a:t>:</a:t>
              </a:r>
              <a:endParaRPr lang="es-PY" sz="1800" b="0" dirty="0"/>
            </a:p>
          </p:txBody>
        </p:sp>
        <p:sp>
          <p:nvSpPr>
            <p:cNvPr id="23" name="CuadroTexto 40">
              <a:extLst>
                <a:ext uri="{FF2B5EF4-FFF2-40B4-BE49-F238E27FC236}">
                  <a16:creationId xmlns:a16="http://schemas.microsoft.com/office/drawing/2014/main" id="{845A7045-4900-DBD3-9D4C-F52A8A2CCAC9}"/>
                </a:ext>
              </a:extLst>
            </p:cNvPr>
            <p:cNvSpPr txBox="1"/>
            <p:nvPr/>
          </p:nvSpPr>
          <p:spPr>
            <a:xfrm>
              <a:off x="2063924" y="100149"/>
              <a:ext cx="1550126" cy="42968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Y" sz="1800" b="1" i="1" dirty="0"/>
                <a:t>Estable:</a:t>
              </a:r>
              <a:r>
                <a:rPr lang="es-PY" sz="1800" i="1" dirty="0"/>
                <a:t> </a:t>
              </a:r>
              <a:endParaRPr lang="es-PY" sz="1800" b="1" i="1" dirty="0"/>
            </a:p>
            <a:p>
              <a:pPr algn="ctr"/>
              <a:r>
                <a:rPr lang="es-PY" sz="1800" i="1" dirty="0"/>
                <a:t>pendiente: </a:t>
              </a:r>
              <a:r>
                <a:rPr lang="es-PY" sz="1800" b="1" dirty="0"/>
                <a:t>0,95 </a:t>
              </a:r>
              <a:r>
                <a:rPr lang="es-PY" sz="1800" dirty="0"/>
                <a:t>–</a:t>
              </a:r>
              <a:r>
                <a:rPr lang="es-PY" sz="1800" b="1" dirty="0"/>
                <a:t> 1,04</a:t>
              </a:r>
              <a:r>
                <a:rPr lang="es-PY" sz="1800" dirty="0"/>
                <a:t>: </a:t>
              </a:r>
            </a:p>
          </p:txBody>
        </p:sp>
        <p:sp>
          <p:nvSpPr>
            <p:cNvPr id="24" name="CuadroTexto 39">
              <a:extLst>
                <a:ext uri="{FF2B5EF4-FFF2-40B4-BE49-F238E27FC236}">
                  <a16:creationId xmlns:a16="http://schemas.microsoft.com/office/drawing/2014/main" id="{309D7343-073B-F515-8813-D19690C4436E}"/>
                </a:ext>
              </a:extLst>
            </p:cNvPr>
            <p:cNvSpPr txBox="1"/>
            <p:nvPr/>
          </p:nvSpPr>
          <p:spPr>
            <a:xfrm>
              <a:off x="3735886" y="0"/>
              <a:ext cx="1658412" cy="52983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Y" sz="1800" b="0" dirty="0"/>
                <a:t>Adaptable a ambientes</a:t>
              </a:r>
              <a:r>
                <a:rPr lang="es-PY" sz="1800" b="0" baseline="0" dirty="0"/>
                <a:t> de </a:t>
              </a:r>
              <a:r>
                <a:rPr lang="es-PY" sz="1800" b="1" i="1" baseline="0" dirty="0"/>
                <a:t>bajo</a:t>
              </a:r>
              <a:r>
                <a:rPr lang="es-PY" sz="1800" b="0" baseline="0" dirty="0"/>
                <a:t> potencial:</a:t>
              </a:r>
              <a:r>
                <a:rPr lang="es-PY" sz="1800" i="1" dirty="0"/>
                <a:t> </a:t>
              </a:r>
            </a:p>
            <a:p>
              <a:pPr algn="ctr"/>
              <a:r>
                <a:rPr lang="es-PY" sz="1800" i="1" dirty="0"/>
                <a:t>p</a:t>
              </a:r>
              <a:r>
                <a:rPr lang="es-PY" sz="1800" b="0" i="1" baseline="0" dirty="0"/>
                <a:t>endiente </a:t>
              </a:r>
              <a:r>
                <a:rPr lang="es-PY" sz="1800" b="1" dirty="0"/>
                <a:t>&lt; 0,95</a:t>
              </a:r>
              <a:r>
                <a:rPr lang="es-PY" sz="1800" b="0" baseline="0" dirty="0"/>
                <a:t>:</a:t>
              </a:r>
              <a:endParaRPr lang="es-PY" sz="1800" b="0" dirty="0"/>
            </a:p>
          </p:txBody>
        </p:sp>
      </p:grpSp>
      <p:sp>
        <p:nvSpPr>
          <p:cNvPr id="25" name="Rectángulo 3">
            <a:extLst>
              <a:ext uri="{FF2B5EF4-FFF2-40B4-BE49-F238E27FC236}">
                <a16:creationId xmlns:a16="http://schemas.microsoft.com/office/drawing/2014/main" id="{79B28C2F-12F8-DA5C-6594-1C9120998FD4}"/>
              </a:ext>
            </a:extLst>
          </p:cNvPr>
          <p:cNvSpPr/>
          <p:nvPr/>
        </p:nvSpPr>
        <p:spPr>
          <a:xfrm>
            <a:off x="1565997" y="1399998"/>
            <a:ext cx="96664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</a:rPr>
              <a:t>Ejemplos de las tres situaciones que se pueden dar según la pendiente de la ecuación</a:t>
            </a:r>
          </a:p>
        </p:txBody>
      </p:sp>
    </p:spTree>
    <p:extLst>
      <p:ext uri="{BB962C8B-B14F-4D97-AF65-F5344CB8AC3E}">
        <p14:creationId xmlns:p14="http://schemas.microsoft.com/office/powerpoint/2010/main" val="210766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0F7537E-405D-E1BF-9876-C919AD0CE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544ED0A8-7337-3DA2-E8C6-4E877B273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FD330BCB-3A52-5A79-7326-D635C70A8247}"/>
              </a:ext>
            </a:extLst>
          </p:cNvPr>
          <p:cNvSpPr/>
          <p:nvPr/>
        </p:nvSpPr>
        <p:spPr>
          <a:xfrm>
            <a:off x="2309405" y="1165578"/>
            <a:ext cx="81796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 - </a:t>
            </a:r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Sorgo </a:t>
            </a:r>
            <a:r>
              <a:rPr lang="es-ES" sz="2400" b="1" dirty="0" err="1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Granífero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A5080399-738E-1484-82BE-2FA280BCC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4469" r="9671" b="63996"/>
          <a:stretch>
            <a:fillRect/>
          </a:stretch>
        </p:blipFill>
        <p:spPr>
          <a:xfrm>
            <a:off x="1048376" y="2103893"/>
            <a:ext cx="5514202" cy="3139330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A6E9D7A0-BD7F-F7E1-7CE0-32D03F3C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35800" r="8647" b="31260"/>
          <a:stretch>
            <a:fillRect/>
          </a:stretch>
        </p:blipFill>
        <p:spPr>
          <a:xfrm>
            <a:off x="6612243" y="2103893"/>
            <a:ext cx="5130316" cy="3236598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8B781F54-EB04-0764-1D20-C0406DF6A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27445" r="87496" b="57348"/>
          <a:stretch>
            <a:fillRect/>
          </a:stretch>
        </p:blipFill>
        <p:spPr>
          <a:xfrm>
            <a:off x="592679" y="2408907"/>
            <a:ext cx="478212" cy="2248712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F8248850-D26D-282F-F186-5EEEDA5EA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6" t="68483" r="36748" b="29398"/>
          <a:stretch>
            <a:fillRect/>
          </a:stretch>
        </p:blipFill>
        <p:spPr>
          <a:xfrm>
            <a:off x="5543588" y="5435775"/>
            <a:ext cx="1711247" cy="299084"/>
          </a:xfrm>
          <a:prstGeom prst="rect">
            <a:avLst/>
          </a:prstGeom>
        </p:spPr>
      </p:pic>
      <p:pic>
        <p:nvPicPr>
          <p:cNvPr id="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1774CF6E-EBA5-C4D8-1AD6-0DB54E594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 t="66492" r="8647" b="32292"/>
          <a:stretch>
            <a:fillRect/>
          </a:stretch>
        </p:blipFill>
        <p:spPr>
          <a:xfrm>
            <a:off x="996259" y="5149255"/>
            <a:ext cx="5566319" cy="1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2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C39C2E-483D-6A55-C1AC-93ABB90C5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F02069BD-BDA7-859D-EA3D-37CB079FF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B99B19A9-A42D-4FF9-1B30-DF0663995E0D}"/>
              </a:ext>
            </a:extLst>
          </p:cNvPr>
          <p:cNvSpPr/>
          <p:nvPr/>
        </p:nvSpPr>
        <p:spPr>
          <a:xfrm>
            <a:off x="2892674" y="1006651"/>
            <a:ext cx="70130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Regresión por ambiente SREG - </a:t>
            </a:r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Sorgo </a:t>
            </a:r>
            <a:r>
              <a:rPr lang="es-ES" sz="2400" b="1" dirty="0" err="1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Granífero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DF092D1C-A5FE-2C91-7F86-1C527AAE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4697" r="10512" b="67021"/>
          <a:stretch>
            <a:fillRect/>
          </a:stretch>
        </p:blipFill>
        <p:spPr>
          <a:xfrm>
            <a:off x="2190087" y="1468316"/>
            <a:ext cx="8418250" cy="426267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DBCF0E5-7C21-D695-148D-10841ECEAC80}"/>
              </a:ext>
            </a:extLst>
          </p:cNvPr>
          <p:cNvSpPr/>
          <p:nvPr/>
        </p:nvSpPr>
        <p:spPr>
          <a:xfrm>
            <a:off x="6756934" y="1848051"/>
            <a:ext cx="4629751" cy="3128211"/>
          </a:xfrm>
          <a:custGeom>
            <a:avLst/>
            <a:gdLst>
              <a:gd name="connsiteX0" fmla="*/ 0 w 1722922"/>
              <a:gd name="connsiteY0" fmla="*/ 0 h 2598821"/>
              <a:gd name="connsiteX1" fmla="*/ 1722922 w 1722922"/>
              <a:gd name="connsiteY1" fmla="*/ 0 h 2598821"/>
              <a:gd name="connsiteX2" fmla="*/ 1722922 w 1722922"/>
              <a:gd name="connsiteY2" fmla="*/ 2598821 h 2598821"/>
              <a:gd name="connsiteX3" fmla="*/ 0 w 1722922"/>
              <a:gd name="connsiteY3" fmla="*/ 2598821 h 2598821"/>
              <a:gd name="connsiteX4" fmla="*/ 0 w 1722922"/>
              <a:gd name="connsiteY4" fmla="*/ 0 h 2598821"/>
              <a:gd name="connsiteX0" fmla="*/ 2310063 w 4032985"/>
              <a:gd name="connsiteY0" fmla="*/ 0 h 2598821"/>
              <a:gd name="connsiteX1" fmla="*/ 4032985 w 4032985"/>
              <a:gd name="connsiteY1" fmla="*/ 0 h 2598821"/>
              <a:gd name="connsiteX2" fmla="*/ 4032985 w 4032985"/>
              <a:gd name="connsiteY2" fmla="*/ 2598821 h 2598821"/>
              <a:gd name="connsiteX3" fmla="*/ 0 w 4032985"/>
              <a:gd name="connsiteY3" fmla="*/ 1645920 h 2598821"/>
              <a:gd name="connsiteX4" fmla="*/ 2310063 w 4032985"/>
              <a:gd name="connsiteY4" fmla="*/ 0 h 2598821"/>
              <a:gd name="connsiteX0" fmla="*/ 2310063 w 4032985"/>
              <a:gd name="connsiteY0" fmla="*/ 0 h 3157086"/>
              <a:gd name="connsiteX1" fmla="*/ 4032985 w 4032985"/>
              <a:gd name="connsiteY1" fmla="*/ 0 h 3157086"/>
              <a:gd name="connsiteX2" fmla="*/ 731520 w 4032985"/>
              <a:gd name="connsiteY2" fmla="*/ 3157086 h 3157086"/>
              <a:gd name="connsiteX3" fmla="*/ 0 w 4032985"/>
              <a:gd name="connsiteY3" fmla="*/ 1645920 h 3157086"/>
              <a:gd name="connsiteX4" fmla="*/ 2310063 w 4032985"/>
              <a:gd name="connsiteY4" fmla="*/ 0 h 3157086"/>
              <a:gd name="connsiteX0" fmla="*/ 2310063 w 4658627"/>
              <a:gd name="connsiteY0" fmla="*/ 0 h 3185962"/>
              <a:gd name="connsiteX1" fmla="*/ 4658627 w 4658627"/>
              <a:gd name="connsiteY1" fmla="*/ 3185962 h 3185962"/>
              <a:gd name="connsiteX2" fmla="*/ 731520 w 4658627"/>
              <a:gd name="connsiteY2" fmla="*/ 3157086 h 3185962"/>
              <a:gd name="connsiteX3" fmla="*/ 0 w 4658627"/>
              <a:gd name="connsiteY3" fmla="*/ 1645920 h 3185962"/>
              <a:gd name="connsiteX4" fmla="*/ 2310063 w 4658627"/>
              <a:gd name="connsiteY4" fmla="*/ 0 h 3185962"/>
              <a:gd name="connsiteX0" fmla="*/ 1289785 w 4658627"/>
              <a:gd name="connsiteY0" fmla="*/ 0 h 3099334"/>
              <a:gd name="connsiteX1" fmla="*/ 4658627 w 4658627"/>
              <a:gd name="connsiteY1" fmla="*/ 3099334 h 3099334"/>
              <a:gd name="connsiteX2" fmla="*/ 731520 w 4658627"/>
              <a:gd name="connsiteY2" fmla="*/ 3070458 h 3099334"/>
              <a:gd name="connsiteX3" fmla="*/ 0 w 4658627"/>
              <a:gd name="connsiteY3" fmla="*/ 1559292 h 3099334"/>
              <a:gd name="connsiteX4" fmla="*/ 1289785 w 4658627"/>
              <a:gd name="connsiteY4" fmla="*/ 0 h 3099334"/>
              <a:gd name="connsiteX0" fmla="*/ 3291840 w 4658627"/>
              <a:gd name="connsiteY0" fmla="*/ 38501 h 1540042"/>
              <a:gd name="connsiteX1" fmla="*/ 4658627 w 4658627"/>
              <a:gd name="connsiteY1" fmla="*/ 1540042 h 1540042"/>
              <a:gd name="connsiteX2" fmla="*/ 731520 w 4658627"/>
              <a:gd name="connsiteY2" fmla="*/ 1511166 h 1540042"/>
              <a:gd name="connsiteX3" fmla="*/ 0 w 4658627"/>
              <a:gd name="connsiteY3" fmla="*/ 0 h 1540042"/>
              <a:gd name="connsiteX4" fmla="*/ 3291840 w 4658627"/>
              <a:gd name="connsiteY4" fmla="*/ 38501 h 1540042"/>
              <a:gd name="connsiteX0" fmla="*/ 2598821 w 4658627"/>
              <a:gd name="connsiteY0" fmla="*/ 0 h 3108960"/>
              <a:gd name="connsiteX1" fmla="*/ 4658627 w 4658627"/>
              <a:gd name="connsiteY1" fmla="*/ 3108960 h 3108960"/>
              <a:gd name="connsiteX2" fmla="*/ 731520 w 4658627"/>
              <a:gd name="connsiteY2" fmla="*/ 3080084 h 3108960"/>
              <a:gd name="connsiteX3" fmla="*/ 0 w 4658627"/>
              <a:gd name="connsiteY3" fmla="*/ 1568918 h 3108960"/>
              <a:gd name="connsiteX4" fmla="*/ 2598821 w 4658627"/>
              <a:gd name="connsiteY4" fmla="*/ 0 h 3108960"/>
              <a:gd name="connsiteX0" fmla="*/ 2598821 w 4658627"/>
              <a:gd name="connsiteY0" fmla="*/ 0 h 3118585"/>
              <a:gd name="connsiteX1" fmla="*/ 4658627 w 4658627"/>
              <a:gd name="connsiteY1" fmla="*/ 3108960 h 3118585"/>
              <a:gd name="connsiteX2" fmla="*/ 779646 w 4658627"/>
              <a:gd name="connsiteY2" fmla="*/ 3118585 h 3118585"/>
              <a:gd name="connsiteX3" fmla="*/ 0 w 4658627"/>
              <a:gd name="connsiteY3" fmla="*/ 1568918 h 3118585"/>
              <a:gd name="connsiteX4" fmla="*/ 2598821 w 4658627"/>
              <a:gd name="connsiteY4" fmla="*/ 0 h 3118585"/>
              <a:gd name="connsiteX0" fmla="*/ 2569945 w 4629751"/>
              <a:gd name="connsiteY0" fmla="*/ 0 h 3118585"/>
              <a:gd name="connsiteX1" fmla="*/ 4629751 w 4629751"/>
              <a:gd name="connsiteY1" fmla="*/ 3108960 h 3118585"/>
              <a:gd name="connsiteX2" fmla="*/ 750770 w 4629751"/>
              <a:gd name="connsiteY2" fmla="*/ 3118585 h 3118585"/>
              <a:gd name="connsiteX3" fmla="*/ 0 w 4629751"/>
              <a:gd name="connsiteY3" fmla="*/ 1568918 h 3118585"/>
              <a:gd name="connsiteX4" fmla="*/ 2569945 w 4629751"/>
              <a:gd name="connsiteY4" fmla="*/ 0 h 3118585"/>
              <a:gd name="connsiteX0" fmla="*/ 2569945 w 4629751"/>
              <a:gd name="connsiteY0" fmla="*/ 0 h 3128211"/>
              <a:gd name="connsiteX1" fmla="*/ 4629751 w 4629751"/>
              <a:gd name="connsiteY1" fmla="*/ 3108960 h 3128211"/>
              <a:gd name="connsiteX2" fmla="*/ 721894 w 4629751"/>
              <a:gd name="connsiteY2" fmla="*/ 3128211 h 3128211"/>
              <a:gd name="connsiteX3" fmla="*/ 0 w 4629751"/>
              <a:gd name="connsiteY3" fmla="*/ 1568918 h 3128211"/>
              <a:gd name="connsiteX4" fmla="*/ 2569945 w 4629751"/>
              <a:gd name="connsiteY4" fmla="*/ 0 h 312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751" h="3128211">
                <a:moveTo>
                  <a:pt x="2569945" y="0"/>
                </a:moveTo>
                <a:lnTo>
                  <a:pt x="4629751" y="3108960"/>
                </a:lnTo>
                <a:lnTo>
                  <a:pt x="721894" y="3128211"/>
                </a:lnTo>
                <a:lnTo>
                  <a:pt x="0" y="1568918"/>
                </a:lnTo>
                <a:lnTo>
                  <a:pt x="2569945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3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215D0FD0-E364-C938-9350-C778D9A6942E}"/>
              </a:ext>
            </a:extLst>
          </p:cNvPr>
          <p:cNvSpPr/>
          <p:nvPr/>
        </p:nvSpPr>
        <p:spPr>
          <a:xfrm>
            <a:off x="6785007" y="1838424"/>
            <a:ext cx="2532247" cy="1547887"/>
          </a:xfrm>
          <a:custGeom>
            <a:avLst/>
            <a:gdLst>
              <a:gd name="connsiteX0" fmla="*/ 0 w 1722922"/>
              <a:gd name="connsiteY0" fmla="*/ 866273 h 866273"/>
              <a:gd name="connsiteX1" fmla="*/ 861461 w 1722922"/>
              <a:gd name="connsiteY1" fmla="*/ 0 h 866273"/>
              <a:gd name="connsiteX2" fmla="*/ 1722922 w 1722922"/>
              <a:gd name="connsiteY2" fmla="*/ 866273 h 866273"/>
              <a:gd name="connsiteX3" fmla="*/ 0 w 1722922"/>
              <a:gd name="connsiteY3" fmla="*/ 866273 h 866273"/>
              <a:gd name="connsiteX0" fmla="*/ 0 w 3022333"/>
              <a:gd name="connsiteY0" fmla="*/ 1568917 h 1568917"/>
              <a:gd name="connsiteX1" fmla="*/ 2160872 w 3022333"/>
              <a:gd name="connsiteY1" fmla="*/ 0 h 1568917"/>
              <a:gd name="connsiteX2" fmla="*/ 3022333 w 3022333"/>
              <a:gd name="connsiteY2" fmla="*/ 866273 h 1568917"/>
              <a:gd name="connsiteX3" fmla="*/ 0 w 3022333"/>
              <a:gd name="connsiteY3" fmla="*/ 1568917 h 1568917"/>
              <a:gd name="connsiteX0" fmla="*/ 0 w 3022333"/>
              <a:gd name="connsiteY0" fmla="*/ 1568917 h 1568917"/>
              <a:gd name="connsiteX1" fmla="*/ 1284973 w 3022333"/>
              <a:gd name="connsiteY1" fmla="*/ 0 h 1568917"/>
              <a:gd name="connsiteX2" fmla="*/ 3022333 w 3022333"/>
              <a:gd name="connsiteY2" fmla="*/ 866273 h 1568917"/>
              <a:gd name="connsiteX3" fmla="*/ 0 w 3022333"/>
              <a:gd name="connsiteY3" fmla="*/ 1568917 h 1568917"/>
              <a:gd name="connsiteX0" fmla="*/ 0 w 2579571"/>
              <a:gd name="connsiteY0" fmla="*/ 1578543 h 1578543"/>
              <a:gd name="connsiteX1" fmla="*/ 1284973 w 2579571"/>
              <a:gd name="connsiteY1" fmla="*/ 9626 h 1578543"/>
              <a:gd name="connsiteX2" fmla="*/ 2579571 w 2579571"/>
              <a:gd name="connsiteY2" fmla="*/ 0 h 1578543"/>
              <a:gd name="connsiteX3" fmla="*/ 0 w 2579571"/>
              <a:gd name="connsiteY3" fmla="*/ 1578543 h 1578543"/>
              <a:gd name="connsiteX0" fmla="*/ 0 w 2608446"/>
              <a:gd name="connsiteY0" fmla="*/ 1607419 h 1607419"/>
              <a:gd name="connsiteX1" fmla="*/ 1313848 w 2608446"/>
              <a:gd name="connsiteY1" fmla="*/ 9626 h 1607419"/>
              <a:gd name="connsiteX2" fmla="*/ 2608446 w 2608446"/>
              <a:gd name="connsiteY2" fmla="*/ 0 h 1607419"/>
              <a:gd name="connsiteX3" fmla="*/ 0 w 2608446"/>
              <a:gd name="connsiteY3" fmla="*/ 1607419 h 1607419"/>
              <a:gd name="connsiteX0" fmla="*/ 0 w 2565584"/>
              <a:gd name="connsiteY0" fmla="*/ 1571700 h 1571700"/>
              <a:gd name="connsiteX1" fmla="*/ 1270986 w 2565584"/>
              <a:gd name="connsiteY1" fmla="*/ 9626 h 1571700"/>
              <a:gd name="connsiteX2" fmla="*/ 2565584 w 2565584"/>
              <a:gd name="connsiteY2" fmla="*/ 0 h 1571700"/>
              <a:gd name="connsiteX3" fmla="*/ 0 w 2565584"/>
              <a:gd name="connsiteY3" fmla="*/ 1571700 h 1571700"/>
              <a:gd name="connsiteX0" fmla="*/ 0 w 2556059"/>
              <a:gd name="connsiteY0" fmla="*/ 1574081 h 1574081"/>
              <a:gd name="connsiteX1" fmla="*/ 1261461 w 2556059"/>
              <a:gd name="connsiteY1" fmla="*/ 9626 h 1574081"/>
              <a:gd name="connsiteX2" fmla="*/ 2556059 w 2556059"/>
              <a:gd name="connsiteY2" fmla="*/ 0 h 1574081"/>
              <a:gd name="connsiteX3" fmla="*/ 0 w 2556059"/>
              <a:gd name="connsiteY3" fmla="*/ 1574081 h 1574081"/>
              <a:gd name="connsiteX0" fmla="*/ 0 w 2539391"/>
              <a:gd name="connsiteY0" fmla="*/ 1559794 h 1559794"/>
              <a:gd name="connsiteX1" fmla="*/ 1244793 w 2539391"/>
              <a:gd name="connsiteY1" fmla="*/ 9626 h 1559794"/>
              <a:gd name="connsiteX2" fmla="*/ 2539391 w 2539391"/>
              <a:gd name="connsiteY2" fmla="*/ 0 h 1559794"/>
              <a:gd name="connsiteX3" fmla="*/ 0 w 2539391"/>
              <a:gd name="connsiteY3" fmla="*/ 1559794 h 1559794"/>
              <a:gd name="connsiteX0" fmla="*/ 0 w 2532247"/>
              <a:gd name="connsiteY0" fmla="*/ 1547887 h 1547887"/>
              <a:gd name="connsiteX1" fmla="*/ 1237649 w 2532247"/>
              <a:gd name="connsiteY1" fmla="*/ 9626 h 1547887"/>
              <a:gd name="connsiteX2" fmla="*/ 2532247 w 2532247"/>
              <a:gd name="connsiteY2" fmla="*/ 0 h 1547887"/>
              <a:gd name="connsiteX3" fmla="*/ 0 w 2532247"/>
              <a:gd name="connsiteY3" fmla="*/ 1547887 h 154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247" h="1547887">
                <a:moveTo>
                  <a:pt x="0" y="1547887"/>
                </a:moveTo>
                <a:lnTo>
                  <a:pt x="1237649" y="9626"/>
                </a:lnTo>
                <a:lnTo>
                  <a:pt x="2532247" y="0"/>
                </a:lnTo>
                <a:lnTo>
                  <a:pt x="0" y="1547887"/>
                </a:lnTo>
                <a:close/>
              </a:path>
            </a:pathLst>
          </a:custGeom>
          <a:solidFill>
            <a:srgbClr val="F7DF85">
              <a:alpha val="54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9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1ABE9AE-1723-4647-A63A-736C4BA89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9358E96-4C22-68F0-11D5-4D627A911727}"/>
              </a:ext>
            </a:extLst>
          </p:cNvPr>
          <p:cNvGrpSpPr/>
          <p:nvPr/>
        </p:nvGrpSpPr>
        <p:grpSpPr>
          <a:xfrm>
            <a:off x="8654094" y="673737"/>
            <a:ext cx="3857840" cy="1727798"/>
            <a:chOff x="7079796" y="2272702"/>
            <a:chExt cx="3857840" cy="1727798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D22E28D-16E3-763F-0C49-2CF8897AD737}"/>
                </a:ext>
              </a:extLst>
            </p:cNvPr>
            <p:cNvSpPr txBox="1"/>
            <p:nvPr/>
          </p:nvSpPr>
          <p:spPr>
            <a:xfrm>
              <a:off x="7251700" y="2272702"/>
              <a:ext cx="36859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Ing. Agr. Jenny Dueck</a:t>
              </a:r>
            </a:p>
            <a:p>
              <a:r>
                <a:rPr lang="es-ES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Servicio Agropecuario Chortitzer</a:t>
              </a:r>
              <a:br>
                <a:rPr lang="es-ES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</a:br>
              <a:r>
                <a:rPr lang="es-ES" i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Coordinador Técnico de la REEI</a:t>
              </a:r>
            </a:p>
            <a:p>
              <a:r>
                <a:rPr lang="es-ES" i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Tel: 0982 353637</a:t>
              </a:r>
            </a:p>
            <a:p>
              <a:r>
                <a:rPr lang="es-ES" i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jennyd@chortitzer.com.py</a:t>
              </a:r>
              <a:endParaRPr lang="en-U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4BBE888D-9401-44C5-C376-9DF52EBE8CB6}"/>
                </a:ext>
              </a:extLst>
            </p:cNvPr>
            <p:cNvCxnSpPr>
              <a:cxnSpLocks/>
            </p:cNvCxnSpPr>
            <p:nvPr/>
          </p:nvCxnSpPr>
          <p:spPr>
            <a:xfrm>
              <a:off x="7079796" y="4000500"/>
              <a:ext cx="3687712" cy="0"/>
            </a:xfrm>
            <a:prstGeom prst="line">
              <a:avLst/>
            </a:prstGeom>
            <a:ln w="38100">
              <a:solidFill>
                <a:srgbClr val="315A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6DFE90A-2EE6-EBEE-1109-2A57B5F4DBD4}"/>
              </a:ext>
            </a:extLst>
          </p:cNvPr>
          <p:cNvSpPr txBox="1"/>
          <p:nvPr/>
        </p:nvSpPr>
        <p:spPr>
          <a:xfrm>
            <a:off x="8825998" y="2576927"/>
            <a:ext cx="3685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Ing. Agr. Gregorio Velázquez</a:t>
            </a:r>
          </a:p>
          <a:p>
            <a:r>
              <a:rPr lang="es-ES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Fundación IDEAGRO</a:t>
            </a:r>
            <a:br>
              <a:rPr lang="es-ES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s-E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Coordinador Técnico de la REEI</a:t>
            </a:r>
          </a:p>
          <a:p>
            <a:r>
              <a:rPr lang="es-E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Tel: 0972 794791</a:t>
            </a:r>
          </a:p>
          <a:p>
            <a:r>
              <a:rPr lang="es-E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gregorio.velazquez@ideagro.org.py</a:t>
            </a:r>
            <a:endParaRPr lang="en-US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261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C6F864-639F-3FBF-3B2E-45FAF92E8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B7A40994-A248-367B-79E6-FBBB0D96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654E02DD-9BFB-98FD-279C-2E3619E7942A}"/>
              </a:ext>
            </a:extLst>
          </p:cNvPr>
          <p:cNvSpPr/>
          <p:nvPr/>
        </p:nvSpPr>
        <p:spPr>
          <a:xfrm>
            <a:off x="2579030" y="896426"/>
            <a:ext cx="76403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 - </a:t>
            </a:r>
            <a:r>
              <a:rPr lang="es-ES" sz="2400" b="1" dirty="0">
                <a:ln w="0"/>
                <a:solidFill>
                  <a:srgbClr val="BF8D5A"/>
                </a:solidFill>
                <a:latin typeface="Azo Sans Medium" panose="020B0703030303020204" pitchFamily="34" charset="0"/>
              </a:rPr>
              <a:t>Sorgo Silero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2F8EB-A636-A67F-80F5-ADB68229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4797" r="7803" b="44342"/>
          <a:stretch>
            <a:fillRect/>
          </a:stretch>
        </p:blipFill>
        <p:spPr>
          <a:xfrm>
            <a:off x="3497675" y="1461392"/>
            <a:ext cx="5803073" cy="49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7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C3C0C7-7166-2761-E99A-855027C8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19E72A5A-44DD-ED8F-0E12-DC9349812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E9EF19AD-98B3-212A-E9A9-8395792BF7D3}"/>
              </a:ext>
            </a:extLst>
          </p:cNvPr>
          <p:cNvSpPr/>
          <p:nvPr/>
        </p:nvSpPr>
        <p:spPr>
          <a:xfrm>
            <a:off x="3162300" y="1006651"/>
            <a:ext cx="64738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Regresión por ambiente SREG - </a:t>
            </a:r>
            <a:r>
              <a:rPr lang="es-ES" sz="2400" b="1" dirty="0">
                <a:ln w="0"/>
                <a:solidFill>
                  <a:srgbClr val="BF8D5A"/>
                </a:solidFill>
                <a:latin typeface="Azo Sans Medium" panose="020B0703030303020204" pitchFamily="34" charset="0"/>
              </a:rPr>
              <a:t>Sorgo Silero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012A68-A0AD-1405-8EE8-38B5F4AEF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t="34680" r="10032" b="36693"/>
          <a:stretch>
            <a:fillRect/>
          </a:stretch>
        </p:blipFill>
        <p:spPr>
          <a:xfrm>
            <a:off x="2190087" y="1641571"/>
            <a:ext cx="8418250" cy="4262679"/>
          </a:xfrm>
          <a:prstGeom prst="rect">
            <a:avLst/>
          </a:prstGeom>
        </p:spPr>
      </p:pic>
      <p:sp>
        <p:nvSpPr>
          <p:cNvPr id="4" name="Triángulo isósceles 15">
            <a:extLst>
              <a:ext uri="{FF2B5EF4-FFF2-40B4-BE49-F238E27FC236}">
                <a16:creationId xmlns:a16="http://schemas.microsoft.com/office/drawing/2014/main" id="{1225D0CB-B743-5AE1-591C-6CEC5AFCC63D}"/>
              </a:ext>
            </a:extLst>
          </p:cNvPr>
          <p:cNvSpPr/>
          <p:nvPr/>
        </p:nvSpPr>
        <p:spPr>
          <a:xfrm>
            <a:off x="6874806" y="1963554"/>
            <a:ext cx="3674483" cy="2146433"/>
          </a:xfrm>
          <a:custGeom>
            <a:avLst/>
            <a:gdLst>
              <a:gd name="connsiteX0" fmla="*/ 0 w 4581833"/>
              <a:gd name="connsiteY0" fmla="*/ 2349502 h 2349502"/>
              <a:gd name="connsiteX1" fmla="*/ 2290917 w 4581833"/>
              <a:gd name="connsiteY1" fmla="*/ 0 h 2349502"/>
              <a:gd name="connsiteX2" fmla="*/ 4581833 w 4581833"/>
              <a:gd name="connsiteY2" fmla="*/ 2349502 h 2349502"/>
              <a:gd name="connsiteX3" fmla="*/ 0 w 4581833"/>
              <a:gd name="connsiteY3" fmla="*/ 2349502 h 2349502"/>
              <a:gd name="connsiteX0" fmla="*/ 0 w 4188543"/>
              <a:gd name="connsiteY0" fmla="*/ 1710405 h 2349502"/>
              <a:gd name="connsiteX1" fmla="*/ 1897627 w 4188543"/>
              <a:gd name="connsiteY1" fmla="*/ 0 h 2349502"/>
              <a:gd name="connsiteX2" fmla="*/ 4188543 w 4188543"/>
              <a:gd name="connsiteY2" fmla="*/ 2349502 h 2349502"/>
              <a:gd name="connsiteX3" fmla="*/ 0 w 4188543"/>
              <a:gd name="connsiteY3" fmla="*/ 1710405 h 2349502"/>
              <a:gd name="connsiteX0" fmla="*/ 0 w 4149214"/>
              <a:gd name="connsiteY0" fmla="*/ 1710405 h 2398663"/>
              <a:gd name="connsiteX1" fmla="*/ 1897627 w 4149214"/>
              <a:gd name="connsiteY1" fmla="*/ 0 h 2398663"/>
              <a:gd name="connsiteX2" fmla="*/ 4149214 w 4149214"/>
              <a:gd name="connsiteY2" fmla="*/ 2398663 h 2398663"/>
              <a:gd name="connsiteX3" fmla="*/ 0 w 4149214"/>
              <a:gd name="connsiteY3" fmla="*/ 1710405 h 2398663"/>
              <a:gd name="connsiteX0" fmla="*/ 373625 w 4522839"/>
              <a:gd name="connsiteY0" fmla="*/ 1671076 h 2359334"/>
              <a:gd name="connsiteX1" fmla="*/ 0 w 4522839"/>
              <a:gd name="connsiteY1" fmla="*/ 0 h 2359334"/>
              <a:gd name="connsiteX2" fmla="*/ 4522839 w 4522839"/>
              <a:gd name="connsiteY2" fmla="*/ 2359334 h 2359334"/>
              <a:gd name="connsiteX3" fmla="*/ 373625 w 4522839"/>
              <a:gd name="connsiteY3" fmla="*/ 1671076 h 2359334"/>
              <a:gd name="connsiteX0" fmla="*/ 373625 w 4535031"/>
              <a:gd name="connsiteY0" fmla="*/ 1671076 h 2377622"/>
              <a:gd name="connsiteX1" fmla="*/ 0 w 4535031"/>
              <a:gd name="connsiteY1" fmla="*/ 0 h 2377622"/>
              <a:gd name="connsiteX2" fmla="*/ 4535031 w 4535031"/>
              <a:gd name="connsiteY2" fmla="*/ 2377622 h 2377622"/>
              <a:gd name="connsiteX3" fmla="*/ 373625 w 4535031"/>
              <a:gd name="connsiteY3" fmla="*/ 1671076 h 2377622"/>
              <a:gd name="connsiteX0" fmla="*/ 373625 w 4607421"/>
              <a:gd name="connsiteY0" fmla="*/ 1671076 h 2404292"/>
              <a:gd name="connsiteX1" fmla="*/ 0 w 4607421"/>
              <a:gd name="connsiteY1" fmla="*/ 0 h 2404292"/>
              <a:gd name="connsiteX2" fmla="*/ 4607421 w 4607421"/>
              <a:gd name="connsiteY2" fmla="*/ 2404292 h 2404292"/>
              <a:gd name="connsiteX3" fmla="*/ 373625 w 4607421"/>
              <a:gd name="connsiteY3" fmla="*/ 1671076 h 2404292"/>
              <a:gd name="connsiteX0" fmla="*/ 0 w 4233796"/>
              <a:gd name="connsiteY0" fmla="*/ 1602944 h 2336160"/>
              <a:gd name="connsiteX1" fmla="*/ 1052184 w 4233796"/>
              <a:gd name="connsiteY1" fmla="*/ 0 h 2336160"/>
              <a:gd name="connsiteX2" fmla="*/ 4233796 w 4233796"/>
              <a:gd name="connsiteY2" fmla="*/ 2336160 h 2336160"/>
              <a:gd name="connsiteX3" fmla="*/ 0 w 4233796"/>
              <a:gd name="connsiteY3" fmla="*/ 1602944 h 2336160"/>
              <a:gd name="connsiteX0" fmla="*/ 0 w 4989613"/>
              <a:gd name="connsiteY0" fmla="*/ 1602944 h 2209361"/>
              <a:gd name="connsiteX1" fmla="*/ 1052184 w 4989613"/>
              <a:gd name="connsiteY1" fmla="*/ 0 h 2209361"/>
              <a:gd name="connsiteX2" fmla="*/ 4989613 w 4989613"/>
              <a:gd name="connsiteY2" fmla="*/ 2209361 h 2209361"/>
              <a:gd name="connsiteX3" fmla="*/ 0 w 4989613"/>
              <a:gd name="connsiteY3" fmla="*/ 1602944 h 2209361"/>
              <a:gd name="connsiteX0" fmla="*/ 0 w 4928294"/>
              <a:gd name="connsiteY0" fmla="*/ 1624822 h 2209361"/>
              <a:gd name="connsiteX1" fmla="*/ 990865 w 4928294"/>
              <a:gd name="connsiteY1" fmla="*/ 0 h 2209361"/>
              <a:gd name="connsiteX2" fmla="*/ 4928294 w 4928294"/>
              <a:gd name="connsiteY2" fmla="*/ 2209361 h 2209361"/>
              <a:gd name="connsiteX3" fmla="*/ 0 w 4928294"/>
              <a:gd name="connsiteY3" fmla="*/ 1624822 h 220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8294" h="2209361">
                <a:moveTo>
                  <a:pt x="0" y="1624822"/>
                </a:moveTo>
                <a:lnTo>
                  <a:pt x="990865" y="0"/>
                </a:lnTo>
                <a:lnTo>
                  <a:pt x="4928294" y="2209361"/>
                </a:lnTo>
                <a:lnTo>
                  <a:pt x="0" y="1624822"/>
                </a:lnTo>
                <a:close/>
              </a:path>
            </a:pathLst>
          </a:custGeom>
          <a:solidFill>
            <a:srgbClr val="F7DF85">
              <a:alpha val="5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ángulo isósceles 15">
            <a:extLst>
              <a:ext uri="{FF2B5EF4-FFF2-40B4-BE49-F238E27FC236}">
                <a16:creationId xmlns:a16="http://schemas.microsoft.com/office/drawing/2014/main" id="{0482F3AC-7FB6-B990-B2FB-AD4C4DF83578}"/>
              </a:ext>
            </a:extLst>
          </p:cNvPr>
          <p:cNvSpPr/>
          <p:nvPr/>
        </p:nvSpPr>
        <p:spPr>
          <a:xfrm>
            <a:off x="6105151" y="3538680"/>
            <a:ext cx="4456380" cy="1680701"/>
          </a:xfrm>
          <a:custGeom>
            <a:avLst/>
            <a:gdLst>
              <a:gd name="connsiteX0" fmla="*/ 0 w 4581833"/>
              <a:gd name="connsiteY0" fmla="*/ 2349502 h 2349502"/>
              <a:gd name="connsiteX1" fmla="*/ 2290917 w 4581833"/>
              <a:gd name="connsiteY1" fmla="*/ 0 h 2349502"/>
              <a:gd name="connsiteX2" fmla="*/ 4581833 w 4581833"/>
              <a:gd name="connsiteY2" fmla="*/ 2349502 h 2349502"/>
              <a:gd name="connsiteX3" fmla="*/ 0 w 4581833"/>
              <a:gd name="connsiteY3" fmla="*/ 2349502 h 2349502"/>
              <a:gd name="connsiteX0" fmla="*/ 0 w 4188543"/>
              <a:gd name="connsiteY0" fmla="*/ 1710405 h 2349502"/>
              <a:gd name="connsiteX1" fmla="*/ 1897627 w 4188543"/>
              <a:gd name="connsiteY1" fmla="*/ 0 h 2349502"/>
              <a:gd name="connsiteX2" fmla="*/ 4188543 w 4188543"/>
              <a:gd name="connsiteY2" fmla="*/ 2349502 h 2349502"/>
              <a:gd name="connsiteX3" fmla="*/ 0 w 4188543"/>
              <a:gd name="connsiteY3" fmla="*/ 1710405 h 2349502"/>
              <a:gd name="connsiteX0" fmla="*/ 0 w 4149214"/>
              <a:gd name="connsiteY0" fmla="*/ 1710405 h 2398663"/>
              <a:gd name="connsiteX1" fmla="*/ 1897627 w 4149214"/>
              <a:gd name="connsiteY1" fmla="*/ 0 h 2398663"/>
              <a:gd name="connsiteX2" fmla="*/ 4149214 w 4149214"/>
              <a:gd name="connsiteY2" fmla="*/ 2398663 h 2398663"/>
              <a:gd name="connsiteX3" fmla="*/ 0 w 4149214"/>
              <a:gd name="connsiteY3" fmla="*/ 1710405 h 2398663"/>
              <a:gd name="connsiteX0" fmla="*/ 373625 w 4522839"/>
              <a:gd name="connsiteY0" fmla="*/ 1671076 h 2359334"/>
              <a:gd name="connsiteX1" fmla="*/ 0 w 4522839"/>
              <a:gd name="connsiteY1" fmla="*/ 0 h 2359334"/>
              <a:gd name="connsiteX2" fmla="*/ 4522839 w 4522839"/>
              <a:gd name="connsiteY2" fmla="*/ 2359334 h 2359334"/>
              <a:gd name="connsiteX3" fmla="*/ 373625 w 4522839"/>
              <a:gd name="connsiteY3" fmla="*/ 1671076 h 2359334"/>
              <a:gd name="connsiteX0" fmla="*/ 373625 w 4535031"/>
              <a:gd name="connsiteY0" fmla="*/ 1671076 h 2377622"/>
              <a:gd name="connsiteX1" fmla="*/ 0 w 4535031"/>
              <a:gd name="connsiteY1" fmla="*/ 0 h 2377622"/>
              <a:gd name="connsiteX2" fmla="*/ 4535031 w 4535031"/>
              <a:gd name="connsiteY2" fmla="*/ 2377622 h 2377622"/>
              <a:gd name="connsiteX3" fmla="*/ 373625 w 4535031"/>
              <a:gd name="connsiteY3" fmla="*/ 1671076 h 2377622"/>
              <a:gd name="connsiteX0" fmla="*/ 0 w 5540626"/>
              <a:gd name="connsiteY0" fmla="*/ 1640596 h 2377622"/>
              <a:gd name="connsiteX1" fmla="*/ 1005595 w 5540626"/>
              <a:gd name="connsiteY1" fmla="*/ 0 h 2377622"/>
              <a:gd name="connsiteX2" fmla="*/ 5540626 w 5540626"/>
              <a:gd name="connsiteY2" fmla="*/ 2377622 h 2377622"/>
              <a:gd name="connsiteX3" fmla="*/ 0 w 5540626"/>
              <a:gd name="connsiteY3" fmla="*/ 1640596 h 2377622"/>
              <a:gd name="connsiteX0" fmla="*/ 0 w 5182486"/>
              <a:gd name="connsiteY0" fmla="*/ 1640596 h 1640596"/>
              <a:gd name="connsiteX1" fmla="*/ 1005595 w 5182486"/>
              <a:gd name="connsiteY1" fmla="*/ 0 h 1640596"/>
              <a:gd name="connsiteX2" fmla="*/ 5182486 w 5182486"/>
              <a:gd name="connsiteY2" fmla="*/ 716462 h 1640596"/>
              <a:gd name="connsiteX3" fmla="*/ 0 w 5182486"/>
              <a:gd name="connsiteY3" fmla="*/ 1640596 h 1640596"/>
              <a:gd name="connsiteX0" fmla="*/ 0 w 5182486"/>
              <a:gd name="connsiteY0" fmla="*/ 1671076 h 1671076"/>
              <a:gd name="connsiteX1" fmla="*/ 1005595 w 5182486"/>
              <a:gd name="connsiteY1" fmla="*/ 0 h 1671076"/>
              <a:gd name="connsiteX2" fmla="*/ 5182486 w 5182486"/>
              <a:gd name="connsiteY2" fmla="*/ 746942 h 1671076"/>
              <a:gd name="connsiteX3" fmla="*/ 0 w 5182486"/>
              <a:gd name="connsiteY3" fmla="*/ 1671076 h 1671076"/>
              <a:gd name="connsiteX0" fmla="*/ 0 w 5201536"/>
              <a:gd name="connsiteY0" fmla="*/ 1671076 h 1671076"/>
              <a:gd name="connsiteX1" fmla="*/ 1024645 w 5201536"/>
              <a:gd name="connsiteY1" fmla="*/ 0 h 1671076"/>
              <a:gd name="connsiteX2" fmla="*/ 5201536 w 5201536"/>
              <a:gd name="connsiteY2" fmla="*/ 746942 h 1671076"/>
              <a:gd name="connsiteX3" fmla="*/ 0 w 5201536"/>
              <a:gd name="connsiteY3" fmla="*/ 1671076 h 1671076"/>
              <a:gd name="connsiteX0" fmla="*/ 0 w 5216776"/>
              <a:gd name="connsiteY0" fmla="*/ 1671076 h 1671076"/>
              <a:gd name="connsiteX1" fmla="*/ 1024645 w 5216776"/>
              <a:gd name="connsiteY1" fmla="*/ 0 h 1671076"/>
              <a:gd name="connsiteX2" fmla="*/ 5216776 w 5216776"/>
              <a:gd name="connsiteY2" fmla="*/ 743132 h 1671076"/>
              <a:gd name="connsiteX3" fmla="*/ 0 w 5216776"/>
              <a:gd name="connsiteY3" fmla="*/ 1671076 h 1671076"/>
              <a:gd name="connsiteX0" fmla="*/ 0 w 4706637"/>
              <a:gd name="connsiteY0" fmla="*/ 1671076 h 1671076"/>
              <a:gd name="connsiteX1" fmla="*/ 1024645 w 4706637"/>
              <a:gd name="connsiteY1" fmla="*/ 0 h 1671076"/>
              <a:gd name="connsiteX2" fmla="*/ 4706637 w 4706637"/>
              <a:gd name="connsiteY2" fmla="*/ 521751 h 1671076"/>
              <a:gd name="connsiteX3" fmla="*/ 0 w 4706637"/>
              <a:gd name="connsiteY3" fmla="*/ 1671076 h 1671076"/>
              <a:gd name="connsiteX0" fmla="*/ 0 w 4706637"/>
              <a:gd name="connsiteY0" fmla="*/ 1728827 h 1728827"/>
              <a:gd name="connsiteX1" fmla="*/ 1015020 w 4706637"/>
              <a:gd name="connsiteY1" fmla="*/ 0 h 1728827"/>
              <a:gd name="connsiteX2" fmla="*/ 4706637 w 4706637"/>
              <a:gd name="connsiteY2" fmla="*/ 579502 h 1728827"/>
              <a:gd name="connsiteX3" fmla="*/ 0 w 4706637"/>
              <a:gd name="connsiteY3" fmla="*/ 1728827 h 1728827"/>
              <a:gd name="connsiteX0" fmla="*/ 0 w 4456380"/>
              <a:gd name="connsiteY0" fmla="*/ 1680701 h 1680701"/>
              <a:gd name="connsiteX1" fmla="*/ 764763 w 4456380"/>
              <a:gd name="connsiteY1" fmla="*/ 0 h 1680701"/>
              <a:gd name="connsiteX2" fmla="*/ 4456380 w 4456380"/>
              <a:gd name="connsiteY2" fmla="*/ 579502 h 1680701"/>
              <a:gd name="connsiteX3" fmla="*/ 0 w 4456380"/>
              <a:gd name="connsiteY3" fmla="*/ 1680701 h 168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6380" h="1680701">
                <a:moveTo>
                  <a:pt x="0" y="1680701"/>
                </a:moveTo>
                <a:lnTo>
                  <a:pt x="764763" y="0"/>
                </a:lnTo>
                <a:lnTo>
                  <a:pt x="4456380" y="579502"/>
                </a:lnTo>
                <a:lnTo>
                  <a:pt x="0" y="1680701"/>
                </a:lnTo>
                <a:close/>
              </a:path>
            </a:pathLst>
          </a:custGeom>
          <a:solidFill>
            <a:srgbClr val="F9D6C3">
              <a:alpha val="67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6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37FC6-6280-E5D6-84DB-1FCB17E2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211C312A-F901-E5E0-49A7-7A07FD232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3597C339-6B39-41A3-239D-8E1B34D1C60F}"/>
              </a:ext>
            </a:extLst>
          </p:cNvPr>
          <p:cNvSpPr/>
          <p:nvPr/>
        </p:nvSpPr>
        <p:spPr>
          <a:xfrm>
            <a:off x="5495759" y="874758"/>
            <a:ext cx="18069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latin typeface="Azo Sans Medium" panose="020B0703030303020204" pitchFamily="34" charset="0"/>
              </a:rPr>
              <a:t>Conclusión</a:t>
            </a:r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7C544280-0089-D740-0D13-D559A7813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62879" r="12277" b="18618"/>
          <a:stretch>
            <a:fillRect/>
          </a:stretch>
        </p:blipFill>
        <p:spPr>
          <a:xfrm>
            <a:off x="4322657" y="1502980"/>
            <a:ext cx="6661433" cy="2291688"/>
          </a:xfrm>
          <a:prstGeom prst="rect">
            <a:avLst/>
          </a:prstGeom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9BD0552A-AAAE-517A-67A9-76C7D9514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72287" r="12499" b="13443"/>
          <a:stretch>
            <a:fillRect/>
          </a:stretch>
        </p:blipFill>
        <p:spPr>
          <a:xfrm>
            <a:off x="4290633" y="3794668"/>
            <a:ext cx="6693454" cy="1775814"/>
          </a:xfrm>
          <a:prstGeom prst="rect">
            <a:avLst/>
          </a:prstGeom>
        </p:spPr>
      </p:pic>
      <p:sp>
        <p:nvSpPr>
          <p:cNvPr id="13" name="Rectángulo 4">
            <a:extLst>
              <a:ext uri="{FF2B5EF4-FFF2-40B4-BE49-F238E27FC236}">
                <a16:creationId xmlns:a16="http://schemas.microsoft.com/office/drawing/2014/main" id="{4583A2D4-FC86-B0A9-80C9-9A7372C45899}"/>
              </a:ext>
            </a:extLst>
          </p:cNvPr>
          <p:cNvSpPr/>
          <p:nvPr/>
        </p:nvSpPr>
        <p:spPr>
          <a:xfrm>
            <a:off x="1233323" y="2270268"/>
            <a:ext cx="22556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Sorgo Granífero</a:t>
            </a:r>
            <a:r>
              <a:rPr lang="es-ES" sz="2400" b="1" dirty="0">
                <a:ln w="0"/>
                <a:latin typeface="Azo Sans Medium" panose="020B0703030303020204" pitchFamily="34" charset="0"/>
              </a:rPr>
              <a:t> </a:t>
            </a:r>
          </a:p>
        </p:txBody>
      </p:sp>
      <p:sp>
        <p:nvSpPr>
          <p:cNvPr id="14" name="Rectángulo 10">
            <a:extLst>
              <a:ext uri="{FF2B5EF4-FFF2-40B4-BE49-F238E27FC236}">
                <a16:creationId xmlns:a16="http://schemas.microsoft.com/office/drawing/2014/main" id="{C973CCF1-A562-03E3-E800-BF82C1EC56A3}"/>
              </a:ext>
            </a:extLst>
          </p:cNvPr>
          <p:cNvSpPr/>
          <p:nvPr/>
        </p:nvSpPr>
        <p:spPr>
          <a:xfrm>
            <a:off x="1473197" y="4273075"/>
            <a:ext cx="19264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1" dirty="0">
                <a:ln w="0"/>
                <a:solidFill>
                  <a:srgbClr val="BF8D5A"/>
                </a:solidFill>
                <a:latin typeface="Azo Sans Medium" panose="020B0703030303020204" pitchFamily="34" charset="0"/>
              </a:rPr>
              <a:t>Sorgo Silero</a:t>
            </a:r>
            <a:endParaRPr lang="es-ES" sz="2400" b="1" dirty="0">
              <a:ln w="0"/>
              <a:solidFill>
                <a:schemeClr val="accent2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62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6052A-1372-2AAB-29A3-DC35EF2B7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rn on the cob&#10;&#10;AI-generated content may be incorrect.">
            <a:extLst>
              <a:ext uri="{FF2B5EF4-FFF2-40B4-BE49-F238E27FC236}">
                <a16:creationId xmlns:a16="http://schemas.microsoft.com/office/drawing/2014/main" id="{D2F8FFAD-660D-57A9-AA74-419B7601A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F0131-F7FE-DF67-0B86-49FFA91A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DA36FEE4-D334-946A-10C7-F3016F549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5">
            <a:extLst>
              <a:ext uri="{FF2B5EF4-FFF2-40B4-BE49-F238E27FC236}">
                <a16:creationId xmlns:a16="http://schemas.microsoft.com/office/drawing/2014/main" id="{EA2DF98D-2B6B-5D65-FFCD-2B354149EA1A}"/>
              </a:ext>
            </a:extLst>
          </p:cNvPr>
          <p:cNvSpPr/>
          <p:nvPr/>
        </p:nvSpPr>
        <p:spPr>
          <a:xfrm>
            <a:off x="1986208" y="852001"/>
            <a:ext cx="88260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Ubicación geográfica de los ensayos y las fechas de siembra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0C709C-E5DB-7749-80BF-7389204E0E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62176" y="5251066"/>
            <a:ext cx="1741306" cy="1465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4">
            <a:extLst>
              <a:ext uri="{FF2B5EF4-FFF2-40B4-BE49-F238E27FC236}">
                <a16:creationId xmlns:a16="http://schemas.microsoft.com/office/drawing/2014/main" id="{FC90461C-FB61-312D-3380-C3807501D9BD}"/>
              </a:ext>
            </a:extLst>
          </p:cNvPr>
          <p:cNvSpPr/>
          <p:nvPr/>
        </p:nvSpPr>
        <p:spPr>
          <a:xfrm>
            <a:off x="1776328" y="1336188"/>
            <a:ext cx="107360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s-ES" sz="2400" dirty="0">
              <a:ln w="0"/>
              <a:latin typeface="Azo Sans Medium" panose="020B0703030303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FE06B29-0FDE-8B1C-98C7-76D4C4288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249" y="1427681"/>
            <a:ext cx="5097613" cy="5187950"/>
          </a:xfrm>
          <a:prstGeom prst="rect">
            <a:avLst/>
          </a:prstGeom>
        </p:spPr>
      </p:pic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929CF236-6E9E-7E90-8860-7A260AD90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5" t="58180" r="10501" b="22571"/>
          <a:stretch>
            <a:fillRect/>
          </a:stretch>
        </p:blipFill>
        <p:spPr>
          <a:xfrm>
            <a:off x="780113" y="4141938"/>
            <a:ext cx="1992430" cy="2406316"/>
          </a:xfrm>
          <a:prstGeom prst="rect">
            <a:avLst/>
          </a:prstGeom>
        </p:spPr>
      </p:pic>
      <p:pic>
        <p:nvPicPr>
          <p:cNvPr id="8" name="Imagen 7" descr="Tabla&#10;&#10;El contenido generado por IA puede ser incorrecto.">
            <a:extLst>
              <a:ext uri="{FF2B5EF4-FFF2-40B4-BE49-F238E27FC236}">
                <a16:creationId xmlns:a16="http://schemas.microsoft.com/office/drawing/2014/main" id="{548286BA-9F75-599C-C43D-115451E73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4545" r="11408" b="73929"/>
          <a:stretch>
            <a:fillRect/>
          </a:stretch>
        </p:blipFill>
        <p:spPr>
          <a:xfrm>
            <a:off x="6736105" y="2497467"/>
            <a:ext cx="5531249" cy="22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18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4B64-52D9-FC35-F01B-572D293D4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9DF6F6A2-0A9E-6430-3905-196DCF59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5">
            <a:extLst>
              <a:ext uri="{FF2B5EF4-FFF2-40B4-BE49-F238E27FC236}">
                <a16:creationId xmlns:a16="http://schemas.microsoft.com/office/drawing/2014/main" id="{EE3113B4-A3B7-2941-A12B-2AA10D9904BA}"/>
              </a:ext>
            </a:extLst>
          </p:cNvPr>
          <p:cNvSpPr/>
          <p:nvPr/>
        </p:nvSpPr>
        <p:spPr>
          <a:xfrm>
            <a:off x="775063" y="1101484"/>
            <a:ext cx="112597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Híbridos evaluados en sus respectivas aptitudes y sus obtentores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28D02B-25B8-E6E3-EA40-98BB173F6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32940" r="13336" b="40583"/>
          <a:stretch>
            <a:fillRect/>
          </a:stretch>
        </p:blipFill>
        <p:spPr>
          <a:xfrm>
            <a:off x="775063" y="1757199"/>
            <a:ext cx="5624149" cy="2863174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3FE8AD-6455-3BB7-6FFA-DE8A7318E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59418" r="13336" b="15196"/>
          <a:stretch>
            <a:fillRect/>
          </a:stretch>
        </p:blipFill>
        <p:spPr>
          <a:xfrm>
            <a:off x="6399212" y="2145299"/>
            <a:ext cx="5622276" cy="2744335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BB95B6-5294-3F65-268C-8D5F8520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32940" r="13336" b="63471"/>
          <a:stretch>
            <a:fillRect/>
          </a:stretch>
        </p:blipFill>
        <p:spPr>
          <a:xfrm>
            <a:off x="6399213" y="1757199"/>
            <a:ext cx="5624144" cy="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01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E84F-17E1-4488-F933-27EF1FDC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39EBD50D-6B00-E982-9DBF-EFA048D6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"/>
            <a:ext cx="12798425" cy="7199114"/>
          </a:xfrm>
          <a:prstGeom prst="rect">
            <a:avLst/>
          </a:prstGeom>
        </p:spPr>
      </p:pic>
      <p:sp>
        <p:nvSpPr>
          <p:cNvPr id="3" name="Rectángulo 4">
            <a:extLst>
              <a:ext uri="{FF2B5EF4-FFF2-40B4-BE49-F238E27FC236}">
                <a16:creationId xmlns:a16="http://schemas.microsoft.com/office/drawing/2014/main" id="{3CAFA4D3-EA9E-3128-DA0C-61F09A692E6A}"/>
              </a:ext>
            </a:extLst>
          </p:cNvPr>
          <p:cNvSpPr/>
          <p:nvPr/>
        </p:nvSpPr>
        <p:spPr>
          <a:xfrm>
            <a:off x="4550852" y="615098"/>
            <a:ext cx="36967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1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Metodología del ensayo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D53D1DC-6282-AB7A-7FE6-8CE8BD694819}"/>
              </a:ext>
            </a:extLst>
          </p:cNvPr>
          <p:cNvSpPr txBox="1">
            <a:spLocks/>
          </p:cNvSpPr>
          <p:nvPr/>
        </p:nvSpPr>
        <p:spPr>
          <a:xfrm>
            <a:off x="858458" y="1099185"/>
            <a:ext cx="10628464" cy="49559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Localidades: 9 </a:t>
            </a:r>
            <a:r>
              <a:rPr lang="es-ES" sz="2000" dirty="0">
                <a:ln w="0"/>
                <a:latin typeface="Azo Sans" panose="020B0603030303020204" pitchFamily="34" charset="0"/>
              </a:rPr>
              <a:t>(Jerovia, Neuland,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Palmeiras</a:t>
            </a:r>
            <a:r>
              <a:rPr lang="es-ES" sz="2000" dirty="0">
                <a:ln w="0"/>
                <a:latin typeface="Azo Sans" panose="020B0603030303020204" pitchFamily="34" charset="0"/>
              </a:rPr>
              <a:t>, Cale, Isla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Po’í</a:t>
            </a:r>
            <a:r>
              <a:rPr lang="es-ES" sz="2000" dirty="0">
                <a:ln w="0"/>
                <a:latin typeface="Azo Sans" panose="020B0603030303020204" pitchFamily="34" charset="0"/>
              </a:rPr>
              <a:t>, Cambisol,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Campo’í</a:t>
            </a:r>
            <a:r>
              <a:rPr lang="es-ES" sz="2000" dirty="0">
                <a:ln w="0"/>
                <a:latin typeface="Azo Sans" panose="020B0603030303020204" pitchFamily="34" charset="0"/>
              </a:rPr>
              <a:t>, Corrales y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Paratodo</a:t>
            </a:r>
            <a:r>
              <a:rPr lang="es-ES" sz="2000" dirty="0">
                <a:ln w="0"/>
                <a:latin typeface="Azo Sans" panose="020B0603030303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s-PY" sz="2000" b="1" dirty="0">
                <a:ln w="0"/>
                <a:latin typeface="Azo Sans" panose="020B0603030303020204" pitchFamily="34" charset="0"/>
              </a:rPr>
              <a:t>Caracterización de suelos: </a:t>
            </a:r>
            <a:r>
              <a:rPr lang="es-PY" sz="2000" dirty="0">
                <a:ln w="0"/>
                <a:latin typeface="Azo Sans" panose="020B0603030303020204" pitchFamily="34" charset="0"/>
              </a:rPr>
              <a:t>Se realizaron análisis de textura de todas las localidades</a:t>
            </a:r>
            <a:endParaRPr lang="es-ES" sz="2000" b="1" dirty="0">
              <a:ln w="0"/>
              <a:latin typeface="Azo Sans" panose="020B0603030303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Diseño del experimento: </a:t>
            </a:r>
            <a:r>
              <a:rPr lang="es-ES" sz="2000" dirty="0">
                <a:ln w="0"/>
                <a:latin typeface="Azo Sans" panose="020B0603030303020204" pitchFamily="34" charset="0"/>
              </a:rPr>
              <a:t>Bifactorial, 1er. Factor localidad (9 localidades), 2do. Factor híbridos (18 híbridos)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Diseño: </a:t>
            </a:r>
            <a:r>
              <a:rPr lang="es-ES" sz="2000" dirty="0">
                <a:ln w="0"/>
                <a:latin typeface="Azo Sans" panose="020B0603030303020204" pitchFamily="34" charset="0"/>
              </a:rPr>
              <a:t>Bloques Completos al Azar (DBCA), con tres repeticiones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Unidades experimentales: </a:t>
            </a:r>
            <a:r>
              <a:rPr lang="es-ES" sz="2000" dirty="0">
                <a:ln w="0"/>
                <a:latin typeface="Azo Sans" panose="020B0603030303020204" pitchFamily="34" charset="0"/>
              </a:rPr>
              <a:t>Entre 275 hasta 2.305 m</a:t>
            </a:r>
            <a:r>
              <a:rPr lang="es-ES" sz="2000" baseline="30000" dirty="0">
                <a:ln w="0"/>
                <a:latin typeface="Azo Sans" panose="020B060303030302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Cuidados culturales: </a:t>
            </a:r>
            <a:r>
              <a:rPr lang="es-PY" sz="2000" dirty="0">
                <a:ln w="0"/>
                <a:latin typeface="Azo Sans" panose="020B0603030303020204" pitchFamily="34" charset="0"/>
              </a:rPr>
              <a:t>Pulverización contra </a:t>
            </a:r>
            <a:r>
              <a:rPr lang="es-PY" sz="2000" dirty="0" err="1">
                <a:ln w="0"/>
                <a:latin typeface="Azo Sans" panose="020B0603030303020204" pitchFamily="34" charset="0"/>
              </a:rPr>
              <a:t>cigarrita</a:t>
            </a:r>
            <a:r>
              <a:rPr lang="es-PY" sz="2000" dirty="0">
                <a:ln w="0"/>
                <a:latin typeface="Azo Sans" panose="020B0603030303020204" pitchFamily="34" charset="0"/>
              </a:rPr>
              <a:t>, masticadores y uso de atrazina, según criterio del productor y técnico responsable de la localidad</a:t>
            </a:r>
            <a:endParaRPr lang="es-ES" sz="2000" dirty="0">
              <a:ln w="0"/>
              <a:latin typeface="Azo Sans" panose="020B0603030303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Cosecha: </a:t>
            </a:r>
            <a:r>
              <a:rPr lang="es-ES" sz="2000" dirty="0">
                <a:ln w="0"/>
                <a:latin typeface="Azo Sans" panose="020B0603030303020204" pitchFamily="34" charset="0"/>
              </a:rPr>
              <a:t>De forma mecánica y por separado de cada Unidad Experimental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Humedad de grano: </a:t>
            </a:r>
            <a:r>
              <a:rPr lang="es-PY" sz="2000" dirty="0">
                <a:ln w="0"/>
                <a:latin typeface="Azo Sans" panose="020B0603030303020204" pitchFamily="34" charset="0"/>
              </a:rPr>
              <a:t>rendimiento ajustado al 14% H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Análisis estadístico: </a:t>
            </a:r>
            <a:r>
              <a:rPr lang="es-ES" sz="2000" dirty="0">
                <a:ln w="0"/>
                <a:latin typeface="Azo Sans" panose="020B0603030303020204" pitchFamily="34" charset="0"/>
              </a:rPr>
              <a:t>Análisis de Varianza a 95% de confianza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InfoGen</a:t>
            </a:r>
            <a:r>
              <a:rPr lang="es-ES" sz="2000" dirty="0">
                <a:ln w="0"/>
                <a:latin typeface="Azo Sans" panose="020B0603030303020204" pitchFamily="34" charset="0"/>
              </a:rPr>
              <a:t>, para el conjunto de localidades y por separado. Comparación de medias con la prueba </a:t>
            </a:r>
            <a:br>
              <a:rPr lang="es-ES" sz="2000" dirty="0">
                <a:ln w="0"/>
                <a:latin typeface="Azo Sans" panose="020B0603030303020204" pitchFamily="34" charset="0"/>
              </a:rPr>
            </a:br>
            <a:r>
              <a:rPr lang="es-ES" sz="2000" dirty="0">
                <a:ln w="0"/>
                <a:latin typeface="Azo Sans" panose="020B0603030303020204" pitchFamily="34" charset="0"/>
              </a:rPr>
              <a:t>de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Scott&amp;Knott</a:t>
            </a:r>
            <a:r>
              <a:rPr lang="es-ES" sz="2000" dirty="0">
                <a:ln w="0"/>
                <a:latin typeface="Azo Sans" panose="020B0603030303020204" pitchFamily="34" charset="0"/>
              </a:rPr>
              <a:t> y análisis de interacción genotipo y ambiente (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GxA</a:t>
            </a:r>
            <a:r>
              <a:rPr lang="es-ES" sz="2000" dirty="0">
                <a:ln w="0"/>
                <a:latin typeface="Azo Sans" panose="020B0603030303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0762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3F78B-EC3B-F587-D53A-3E75405BC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EC6D9158-B8F3-53C2-B39D-4E6682BE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0599337-D0CF-D589-4DFD-3B99E7EE606C}"/>
              </a:ext>
            </a:extLst>
          </p:cNvPr>
          <p:cNvSpPr/>
          <p:nvPr/>
        </p:nvSpPr>
        <p:spPr>
          <a:xfrm>
            <a:off x="2636456" y="1119192"/>
            <a:ext cx="75255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 según fecha de siembra</a:t>
            </a:r>
          </a:p>
        </p:txBody>
      </p:sp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A293A547-BCA0-5100-C2D2-EEF741D72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6129" r="15179" b="6260"/>
          <a:stretch>
            <a:fillRect/>
          </a:stretch>
        </p:blipFill>
        <p:spPr>
          <a:xfrm>
            <a:off x="2636456" y="1827758"/>
            <a:ext cx="7525512" cy="39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1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CFE4A-750C-22AF-C7FE-37798DBD5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2166C0DF-E06B-380D-DDAD-C1DFDB9AF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0B3C0424-2FDF-6947-D5A2-6C2899B2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4556" r="12617" b="63691"/>
          <a:stretch>
            <a:fillRect/>
          </a:stretch>
        </p:blipFill>
        <p:spPr>
          <a:xfrm>
            <a:off x="2560320" y="1577812"/>
            <a:ext cx="7601647" cy="45707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C783BE3-0C1F-311A-8AE8-777975D7DCC3}"/>
              </a:ext>
            </a:extLst>
          </p:cNvPr>
          <p:cNvSpPr/>
          <p:nvPr/>
        </p:nvSpPr>
        <p:spPr>
          <a:xfrm>
            <a:off x="2636455" y="1050764"/>
            <a:ext cx="75255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Relación precipitación &amp; rendimiento</a:t>
            </a:r>
          </a:p>
        </p:txBody>
      </p:sp>
    </p:spTree>
    <p:extLst>
      <p:ext uri="{BB962C8B-B14F-4D97-AF65-F5344CB8AC3E}">
        <p14:creationId xmlns:p14="http://schemas.microsoft.com/office/powerpoint/2010/main" val="2679517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FDA11-662B-D8C4-C924-FB06088D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AI-generated content may be incorrect.">
            <a:extLst>
              <a:ext uri="{FF2B5EF4-FFF2-40B4-BE49-F238E27FC236}">
                <a16:creationId xmlns:a16="http://schemas.microsoft.com/office/drawing/2014/main" id="{8BECB0BB-DC87-7F0D-E271-7F3A03F0A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010727EC-DF97-ECE9-1F96-A90BCF2DED65}"/>
              </a:ext>
            </a:extLst>
          </p:cNvPr>
          <p:cNvSpPr/>
          <p:nvPr/>
        </p:nvSpPr>
        <p:spPr>
          <a:xfrm>
            <a:off x="1964536" y="1067414"/>
            <a:ext cx="88693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globales por variedad (productividad y densidad)</a:t>
            </a:r>
            <a:endParaRPr lang="es-ES" sz="2400" b="1" dirty="0">
              <a:ln w="0"/>
              <a:solidFill>
                <a:schemeClr val="accent4">
                  <a:lumMod val="75000"/>
                </a:schemeClr>
              </a:solidFill>
              <a:latin typeface="Azo Sans Medium" panose="020B0703030303020204" pitchFamily="34" charset="0"/>
            </a:endParaRPr>
          </a:p>
        </p:txBody>
      </p:sp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07AB7A99-DE79-9977-9DA3-56D1EC08D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38794" r="5658" b="26761"/>
          <a:stretch>
            <a:fillRect/>
          </a:stretch>
        </p:blipFill>
        <p:spPr>
          <a:xfrm>
            <a:off x="2535022" y="1818183"/>
            <a:ext cx="7728380" cy="43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green leaf&#10;&#10;AI-generated content may be incorrect.">
            <a:extLst>
              <a:ext uri="{FF2B5EF4-FFF2-40B4-BE49-F238E27FC236}">
                <a16:creationId xmlns:a16="http://schemas.microsoft.com/office/drawing/2014/main" id="{4E06A297-3DE7-4CB0-3C75-AA70693D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21119"/>
            <a:ext cx="12798425" cy="7199114"/>
          </a:xfrm>
          <a:prstGeom prst="rect">
            <a:avLst/>
          </a:prstGeom>
        </p:spPr>
      </p:pic>
      <p:sp>
        <p:nvSpPr>
          <p:cNvPr id="6" name="Rectángulo 1">
            <a:extLst>
              <a:ext uri="{FF2B5EF4-FFF2-40B4-BE49-F238E27FC236}">
                <a16:creationId xmlns:a16="http://schemas.microsoft.com/office/drawing/2014/main" id="{BBD97841-BFB2-9351-BA71-97C493880EDD}"/>
              </a:ext>
            </a:extLst>
          </p:cNvPr>
          <p:cNvSpPr/>
          <p:nvPr/>
        </p:nvSpPr>
        <p:spPr>
          <a:xfrm>
            <a:off x="1141543" y="3368823"/>
            <a:ext cx="16373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" panose="020B0603030303020204" pitchFamily="34" charset="0"/>
              </a:rPr>
              <a:t>Objetivos</a:t>
            </a: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C4010886-1F86-4C89-73E8-0A024D8BDDEE}"/>
              </a:ext>
            </a:extLst>
          </p:cNvPr>
          <p:cNvSpPr/>
          <p:nvPr/>
        </p:nvSpPr>
        <p:spPr>
          <a:xfrm>
            <a:off x="1141543" y="1081341"/>
            <a:ext cx="12186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1" dirty="0">
                <a:ln w="0"/>
                <a:latin typeface="Azo Sans Medium" panose="020B0703030303020204" pitchFamily="34" charset="0"/>
              </a:rPr>
              <a:t>La</a:t>
            </a:r>
            <a:r>
              <a: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o Sans Medium" panose="020B0703030303020204" pitchFamily="34" charset="0"/>
              </a:rPr>
              <a:t> </a:t>
            </a:r>
            <a:r>
              <a:rPr lang="es-ES" sz="2400" b="1" dirty="0">
                <a:ln w="0"/>
                <a:latin typeface="Azo Sans Medium" panose="020B0703030303020204" pitchFamily="34" charset="0"/>
              </a:rPr>
              <a:t>REEI</a:t>
            </a:r>
          </a:p>
        </p:txBody>
      </p:sp>
      <p:sp>
        <p:nvSpPr>
          <p:cNvPr id="8" name="Rectángulo 4">
            <a:extLst>
              <a:ext uri="{FF2B5EF4-FFF2-40B4-BE49-F238E27FC236}">
                <a16:creationId xmlns:a16="http://schemas.microsoft.com/office/drawing/2014/main" id="{EA879877-48E9-3405-A229-C3178EB35C75}"/>
              </a:ext>
            </a:extLst>
          </p:cNvPr>
          <p:cNvSpPr/>
          <p:nvPr/>
        </p:nvSpPr>
        <p:spPr>
          <a:xfrm>
            <a:off x="1819774" y="1619247"/>
            <a:ext cx="66575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Proyecto creado por la Fundación IDEAGRO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995DCA58-4106-D8D5-FEFB-C9255E747018}"/>
              </a:ext>
            </a:extLst>
          </p:cNvPr>
          <p:cNvSpPr/>
          <p:nvPr/>
        </p:nvSpPr>
        <p:spPr>
          <a:xfrm>
            <a:off x="1819774" y="2157153"/>
            <a:ext cx="82526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Responde a la necesidad de información del productor</a:t>
            </a: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04E58F69-13B2-9C33-DA61-38AEC84494FE}"/>
              </a:ext>
            </a:extLst>
          </p:cNvPr>
          <p:cNvSpPr/>
          <p:nvPr/>
        </p:nvSpPr>
        <p:spPr>
          <a:xfrm>
            <a:off x="1819774" y="2695059"/>
            <a:ext cx="66922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Ensayo Comparativo Multi-Ambiental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040AF31-E534-4233-CDE6-068B59294AC7}"/>
              </a:ext>
            </a:extLst>
          </p:cNvPr>
          <p:cNvSpPr/>
          <p:nvPr/>
        </p:nvSpPr>
        <p:spPr>
          <a:xfrm>
            <a:off x="1819774" y="3967416"/>
            <a:ext cx="97594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Evaluar el desempeño productivo de genotipos de los cultivos soja, maíz y sorgo en varias localidades del Chaco Central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21C2482-E2E1-BDED-7825-8C93202E74E1}"/>
              </a:ext>
            </a:extLst>
          </p:cNvPr>
          <p:cNvSpPr/>
          <p:nvPr/>
        </p:nvSpPr>
        <p:spPr>
          <a:xfrm>
            <a:off x="1819774" y="4935341"/>
            <a:ext cx="90520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Generar información para la toma de decisiones. </a:t>
            </a:r>
          </a:p>
        </p:txBody>
      </p:sp>
    </p:spTree>
    <p:extLst>
      <p:ext uri="{BB962C8B-B14F-4D97-AF65-F5344CB8AC3E}">
        <p14:creationId xmlns:p14="http://schemas.microsoft.com/office/powerpoint/2010/main" val="4131968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D33FE0-26CA-47E3-2153-8BC2938B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776053AD-2C60-4300-BE29-0D22E6BB0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C3DD61B2-2852-0567-6952-B14757622046}"/>
              </a:ext>
            </a:extLst>
          </p:cNvPr>
          <p:cNvSpPr/>
          <p:nvPr/>
        </p:nvSpPr>
        <p:spPr>
          <a:xfrm>
            <a:off x="2972696" y="1042191"/>
            <a:ext cx="6853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Correlación entre rendimiento y densidad final</a:t>
            </a:r>
          </a:p>
        </p:txBody>
      </p:sp>
      <p:pic>
        <p:nvPicPr>
          <p:cNvPr id="12" name="Picture 1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1CE7AED-A62D-AE1B-C67A-213324D4C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8258" r="10732" b="57414"/>
          <a:stretch>
            <a:fillRect/>
          </a:stretch>
        </p:blipFill>
        <p:spPr>
          <a:xfrm>
            <a:off x="522994" y="1956488"/>
            <a:ext cx="5876218" cy="3671102"/>
          </a:xfrm>
          <a:prstGeom prst="rect">
            <a:avLst/>
          </a:prstGeom>
        </p:spPr>
      </p:pic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FC9A01D-EDF1-9135-EA02-04AB8ACC7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52900" r="9411" b="12772"/>
          <a:stretch>
            <a:fillRect/>
          </a:stretch>
        </p:blipFill>
        <p:spPr>
          <a:xfrm>
            <a:off x="6485839" y="1956488"/>
            <a:ext cx="5876219" cy="36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1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44EF-EB1B-2C6E-D125-5B615305D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lant&#10;&#10;AI-generated content may be incorrect.">
            <a:extLst>
              <a:ext uri="{FF2B5EF4-FFF2-40B4-BE49-F238E27FC236}">
                <a16:creationId xmlns:a16="http://schemas.microsoft.com/office/drawing/2014/main" id="{CA563329-8177-5F43-1722-3EE89466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08178B9E-6D68-6EF5-68A7-A85A1D62E69C}"/>
              </a:ext>
            </a:extLst>
          </p:cNvPr>
          <p:cNvSpPr/>
          <p:nvPr/>
        </p:nvSpPr>
        <p:spPr>
          <a:xfrm>
            <a:off x="2857345" y="1157768"/>
            <a:ext cx="70837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localidades (productividad y densidad)</a:t>
            </a:r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73F0FD25-7EE1-896D-AFE4-B81BA115F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2700" r="6092" b="67494"/>
          <a:stretch>
            <a:fillRect/>
          </a:stretch>
        </p:blipFill>
        <p:spPr>
          <a:xfrm>
            <a:off x="1150243" y="2441855"/>
            <a:ext cx="5248969" cy="2553633"/>
          </a:xfrm>
          <a:prstGeom prst="rect">
            <a:avLst/>
          </a:prstGeom>
        </p:spPr>
      </p:pic>
      <p:sp>
        <p:nvSpPr>
          <p:cNvPr id="19" name="Rectángulo 7">
            <a:extLst>
              <a:ext uri="{FF2B5EF4-FFF2-40B4-BE49-F238E27FC236}">
                <a16:creationId xmlns:a16="http://schemas.microsoft.com/office/drawing/2014/main" id="{1C0669B5-CF17-62E9-97FC-792A7D88AB53}"/>
              </a:ext>
            </a:extLst>
          </p:cNvPr>
          <p:cNvSpPr/>
          <p:nvPr/>
        </p:nvSpPr>
        <p:spPr>
          <a:xfrm>
            <a:off x="1270724" y="2108860"/>
            <a:ext cx="67473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Jerovia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D0FF4A0C-DC0E-863D-3117-780AEDA6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66511" r="5926" b="3683"/>
          <a:stretch>
            <a:fillRect/>
          </a:stretch>
        </p:blipFill>
        <p:spPr>
          <a:xfrm>
            <a:off x="6682436" y="2383435"/>
            <a:ext cx="5239199" cy="2548880"/>
          </a:xfrm>
          <a:prstGeom prst="rect">
            <a:avLst/>
          </a:prstGeom>
        </p:spPr>
      </p:pic>
      <p:sp>
        <p:nvSpPr>
          <p:cNvPr id="22" name="Rectángulo 7">
            <a:extLst>
              <a:ext uri="{FF2B5EF4-FFF2-40B4-BE49-F238E27FC236}">
                <a16:creationId xmlns:a16="http://schemas.microsoft.com/office/drawing/2014/main" id="{F2893810-BBD0-222C-AF2B-394873965657}"/>
              </a:ext>
            </a:extLst>
          </p:cNvPr>
          <p:cNvSpPr/>
          <p:nvPr/>
        </p:nvSpPr>
        <p:spPr>
          <a:xfrm>
            <a:off x="6682436" y="2046929"/>
            <a:ext cx="85427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Palmeiras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9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02D27-028F-03E0-3FAB-003867546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D34E72E3-BB5B-F715-BD85-864AC3299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01A39CCC-C2C7-FDB3-D90D-D0B8331CE334}"/>
              </a:ext>
            </a:extLst>
          </p:cNvPr>
          <p:cNvSpPr/>
          <p:nvPr/>
        </p:nvSpPr>
        <p:spPr>
          <a:xfrm>
            <a:off x="2857345" y="854258"/>
            <a:ext cx="70837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localidades (productividad y densidad)</a:t>
            </a:r>
          </a:p>
        </p:txBody>
      </p:sp>
      <p:pic>
        <p:nvPicPr>
          <p:cNvPr id="13" name="Picture 12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47CAA96A-A197-3FDA-65C6-BE2365CA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35618" r="7055" b="34828"/>
          <a:stretch>
            <a:fillRect/>
          </a:stretch>
        </p:blipFill>
        <p:spPr>
          <a:xfrm>
            <a:off x="5588250" y="4247810"/>
            <a:ext cx="4664809" cy="2269439"/>
          </a:xfrm>
          <a:prstGeom prst="rect">
            <a:avLst/>
          </a:prstGeom>
        </p:spPr>
      </p:pic>
      <p:sp>
        <p:nvSpPr>
          <p:cNvPr id="24" name="Rectángulo 7">
            <a:extLst>
              <a:ext uri="{FF2B5EF4-FFF2-40B4-BE49-F238E27FC236}">
                <a16:creationId xmlns:a16="http://schemas.microsoft.com/office/drawing/2014/main" id="{42768036-9BD4-3610-5B73-7056F7DA5D23}"/>
              </a:ext>
            </a:extLst>
          </p:cNvPr>
          <p:cNvSpPr/>
          <p:nvPr/>
        </p:nvSpPr>
        <p:spPr>
          <a:xfrm>
            <a:off x="5531895" y="4071155"/>
            <a:ext cx="71872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Isla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Po’i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CDC47354-8D0A-CC68-B36E-560B4B87D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435" r="7616" b="65986"/>
          <a:stretch>
            <a:fillRect/>
          </a:stretch>
        </p:blipFill>
        <p:spPr>
          <a:xfrm>
            <a:off x="5588250" y="1674020"/>
            <a:ext cx="4195877" cy="2215693"/>
          </a:xfrm>
          <a:prstGeom prst="rect">
            <a:avLst/>
          </a:prstGeom>
        </p:spPr>
      </p:pic>
      <p:sp>
        <p:nvSpPr>
          <p:cNvPr id="26" name="Rectángulo 7">
            <a:extLst>
              <a:ext uri="{FF2B5EF4-FFF2-40B4-BE49-F238E27FC236}">
                <a16:creationId xmlns:a16="http://schemas.microsoft.com/office/drawing/2014/main" id="{EA78381E-09CB-73CA-4B67-29714081B8A8}"/>
              </a:ext>
            </a:extLst>
          </p:cNvPr>
          <p:cNvSpPr/>
          <p:nvPr/>
        </p:nvSpPr>
        <p:spPr>
          <a:xfrm>
            <a:off x="5588250" y="1320976"/>
            <a:ext cx="71320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Campo’</a:t>
            </a:r>
            <a:r>
              <a:rPr lang="es-ES" sz="1200" b="1" i="1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i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4" name="Picture 13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A1B31597-356F-D478-6BA1-EE19995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65360" r="7055" b="988"/>
          <a:stretch>
            <a:fillRect/>
          </a:stretch>
        </p:blipFill>
        <p:spPr>
          <a:xfrm>
            <a:off x="1025075" y="4305347"/>
            <a:ext cx="4317106" cy="2391561"/>
          </a:xfrm>
          <a:prstGeom prst="rect">
            <a:avLst/>
          </a:prstGeom>
        </p:spPr>
      </p:pic>
      <p:sp>
        <p:nvSpPr>
          <p:cNvPr id="25" name="Rectángulo 7">
            <a:extLst>
              <a:ext uri="{FF2B5EF4-FFF2-40B4-BE49-F238E27FC236}">
                <a16:creationId xmlns:a16="http://schemas.microsoft.com/office/drawing/2014/main" id="{D7A8A9B6-0372-6FD7-C397-30D650B5CFD1}"/>
              </a:ext>
            </a:extLst>
          </p:cNvPr>
          <p:cNvSpPr/>
          <p:nvPr/>
        </p:nvSpPr>
        <p:spPr>
          <a:xfrm>
            <a:off x="1025075" y="4071155"/>
            <a:ext cx="95571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El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Cambisol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2" name="Picture 11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64316F80-51AD-BC6D-D2B6-A6071E7EE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2547" r="6829" b="63801"/>
          <a:stretch>
            <a:fillRect/>
          </a:stretch>
        </p:blipFill>
        <p:spPr>
          <a:xfrm>
            <a:off x="1098988" y="1674020"/>
            <a:ext cx="4096658" cy="2269439"/>
          </a:xfrm>
          <a:prstGeom prst="rect">
            <a:avLst/>
          </a:prstGeom>
        </p:spPr>
      </p:pic>
      <p:sp>
        <p:nvSpPr>
          <p:cNvPr id="23" name="Rectángulo 7">
            <a:extLst>
              <a:ext uri="{FF2B5EF4-FFF2-40B4-BE49-F238E27FC236}">
                <a16:creationId xmlns:a16="http://schemas.microsoft.com/office/drawing/2014/main" id="{D88F21CF-3F39-2299-80F1-F57EEEBF0616}"/>
              </a:ext>
            </a:extLst>
          </p:cNvPr>
          <p:cNvSpPr/>
          <p:nvPr/>
        </p:nvSpPr>
        <p:spPr>
          <a:xfrm>
            <a:off x="1098988" y="1371934"/>
            <a:ext cx="49564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Calé</a:t>
            </a:r>
          </a:p>
        </p:txBody>
      </p:sp>
    </p:spTree>
    <p:extLst>
      <p:ext uri="{BB962C8B-B14F-4D97-AF65-F5344CB8AC3E}">
        <p14:creationId xmlns:p14="http://schemas.microsoft.com/office/powerpoint/2010/main" val="2117593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92512-3F9F-AEBE-ECAD-50A4B5D09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41499F74-3FDC-9387-8CB7-EBFEF4A35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12713365-E249-F01F-358D-67026127F43E}"/>
              </a:ext>
            </a:extLst>
          </p:cNvPr>
          <p:cNvSpPr/>
          <p:nvPr/>
        </p:nvSpPr>
        <p:spPr>
          <a:xfrm>
            <a:off x="2857345" y="908215"/>
            <a:ext cx="70837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localidades (productividad y densidad)</a:t>
            </a:r>
          </a:p>
        </p:txBody>
      </p:sp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9A48D347-D5CA-D5D4-6683-F12F22B08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34310" r="7839" b="34111"/>
          <a:stretch>
            <a:fillRect/>
          </a:stretch>
        </p:blipFill>
        <p:spPr>
          <a:xfrm>
            <a:off x="1474373" y="1863488"/>
            <a:ext cx="4489599" cy="2370797"/>
          </a:xfrm>
          <a:prstGeom prst="rect">
            <a:avLst/>
          </a:prstGeom>
        </p:spPr>
      </p:pic>
      <p:sp>
        <p:nvSpPr>
          <p:cNvPr id="27" name="Rectángulo 7">
            <a:extLst>
              <a:ext uri="{FF2B5EF4-FFF2-40B4-BE49-F238E27FC236}">
                <a16:creationId xmlns:a16="http://schemas.microsoft.com/office/drawing/2014/main" id="{47FB28A5-8012-F62C-0ACE-AD16742EC888}"/>
              </a:ext>
            </a:extLst>
          </p:cNvPr>
          <p:cNvSpPr/>
          <p:nvPr/>
        </p:nvSpPr>
        <p:spPr>
          <a:xfrm>
            <a:off x="1474373" y="1497318"/>
            <a:ext cx="7120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Corrales</a:t>
            </a:r>
          </a:p>
        </p:txBody>
      </p:sp>
      <p:pic>
        <p:nvPicPr>
          <p:cNvPr id="18" name="Picture 17" descr="A screenshot of a graph&#10;&#10;AI-generated content may be incorrect.">
            <a:extLst>
              <a:ext uri="{FF2B5EF4-FFF2-40B4-BE49-F238E27FC236}">
                <a16:creationId xmlns:a16="http://schemas.microsoft.com/office/drawing/2014/main" id="{612BB6C2-208B-9053-2AC5-A3718E91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67675" r="8061" b="746"/>
          <a:stretch>
            <a:fillRect/>
          </a:stretch>
        </p:blipFill>
        <p:spPr>
          <a:xfrm>
            <a:off x="4154411" y="4361724"/>
            <a:ext cx="4489601" cy="2370798"/>
          </a:xfrm>
          <a:prstGeom prst="rect">
            <a:avLst/>
          </a:prstGeom>
        </p:spPr>
      </p:pic>
      <p:sp>
        <p:nvSpPr>
          <p:cNvPr id="28" name="Rectángulo 7">
            <a:extLst>
              <a:ext uri="{FF2B5EF4-FFF2-40B4-BE49-F238E27FC236}">
                <a16:creationId xmlns:a16="http://schemas.microsoft.com/office/drawing/2014/main" id="{671E4BDC-295C-D84D-BC3E-92EBDFCFBB87}"/>
              </a:ext>
            </a:extLst>
          </p:cNvPr>
          <p:cNvSpPr/>
          <p:nvPr/>
        </p:nvSpPr>
        <p:spPr>
          <a:xfrm>
            <a:off x="3203855" y="5167135"/>
            <a:ext cx="77886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Paratodo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D35B6CF2-7E6D-4555-40F6-D726A86DE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34012" r="6687" b="36182"/>
          <a:stretch>
            <a:fillRect/>
          </a:stretch>
        </p:blipFill>
        <p:spPr>
          <a:xfrm>
            <a:off x="6494674" y="1810472"/>
            <a:ext cx="4970627" cy="2418219"/>
          </a:xfrm>
          <a:prstGeom prst="rect">
            <a:avLst/>
          </a:prstGeom>
        </p:spPr>
      </p:pic>
      <p:sp>
        <p:nvSpPr>
          <p:cNvPr id="21" name="Rectángulo 7">
            <a:extLst>
              <a:ext uri="{FF2B5EF4-FFF2-40B4-BE49-F238E27FC236}">
                <a16:creationId xmlns:a16="http://schemas.microsoft.com/office/drawing/2014/main" id="{107F7F97-E1A0-60A3-1EF6-D76F8A61BE70}"/>
              </a:ext>
            </a:extLst>
          </p:cNvPr>
          <p:cNvSpPr/>
          <p:nvPr/>
        </p:nvSpPr>
        <p:spPr>
          <a:xfrm>
            <a:off x="6494674" y="1533472"/>
            <a:ext cx="76174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 </a:t>
            </a:r>
            <a:r>
              <a:rPr lang="es-ES" sz="12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Neuland</a:t>
            </a:r>
            <a:endParaRPr lang="es-ES" sz="12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86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3CE58-55B7-11FF-AE83-91D9F2601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B76EA43E-604E-DCCC-BC3A-D2FF73E01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2468F123-C7BA-8BC8-C5BB-B5C93D9326E1}"/>
              </a:ext>
            </a:extLst>
          </p:cNvPr>
          <p:cNvSpPr/>
          <p:nvPr/>
        </p:nvSpPr>
        <p:spPr>
          <a:xfrm>
            <a:off x="3659840" y="1311698"/>
            <a:ext cx="54787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Interacción Genotipo por Ambiente (</a:t>
            </a:r>
            <a:r>
              <a:rPr lang="es-ES" sz="2400" b="1" dirty="0" err="1">
                <a:ln w="0"/>
                <a:latin typeface="Azo Sans Medium" panose="020B0703030303020204" pitchFamily="34" charset="0"/>
              </a:rPr>
              <a:t>GxA</a:t>
            </a:r>
            <a:r>
              <a:rPr lang="es-ES" sz="2400" b="1" dirty="0">
                <a:ln w="0"/>
                <a:latin typeface="Azo Sans Medium" panose="020B0703030303020204" pitchFamily="34" charset="0"/>
              </a:rPr>
              <a:t>)</a:t>
            </a:r>
          </a:p>
        </p:txBody>
      </p:sp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B6092A21-B03E-E0FF-0A6D-34AF09204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005278"/>
              </p:ext>
            </p:extLst>
          </p:nvPr>
        </p:nvGraphicFramePr>
        <p:xfrm>
          <a:off x="3221754" y="2324576"/>
          <a:ext cx="6354916" cy="255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250">
                  <a:extLst>
                    <a:ext uri="{9D8B030D-6E8A-4147-A177-3AD203B41FA5}">
                      <a16:colId xmlns:a16="http://schemas.microsoft.com/office/drawing/2014/main" val="2134164578"/>
                    </a:ext>
                  </a:extLst>
                </a:gridCol>
                <a:gridCol w="1647666">
                  <a:extLst>
                    <a:ext uri="{9D8B030D-6E8A-4147-A177-3AD203B41FA5}">
                      <a16:colId xmlns:a16="http://schemas.microsoft.com/office/drawing/2014/main" val="922014334"/>
                    </a:ext>
                  </a:extLst>
                </a:gridCol>
              </a:tblGrid>
              <a:tr h="637540">
                <a:tc gridSpan="2">
                  <a:txBody>
                    <a:bodyPr/>
                    <a:lstStyle/>
                    <a:p>
                      <a:pPr lvl="1" algn="l"/>
                      <a:r>
                        <a:rPr lang="es-PY" sz="2400" dirty="0">
                          <a:solidFill>
                            <a:schemeClr val="bg1"/>
                          </a:solidFill>
                          <a:latin typeface="Basic Sans" panose="00000500000000000000" pitchFamily="50" charset="0"/>
                        </a:rPr>
                        <a:t>Varianza explicada por</a:t>
                      </a:r>
                      <a:endParaRPr lang="en-US" sz="2400" dirty="0">
                        <a:solidFill>
                          <a:schemeClr val="bg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6924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Genotipo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19,5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 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230188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Ambiente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41,5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 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681247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Interacción </a:t>
                      </a:r>
                      <a:r>
                        <a:rPr lang="es-PY" sz="2400" dirty="0" err="1">
                          <a:latin typeface="Basic Sans" panose="00000500000000000000" pitchFamily="50" charset="0"/>
                        </a:rPr>
                        <a:t>GxA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19,1 %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998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236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5B6460-0BAD-6AF3-B2B2-BDB188A68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94F2ECEE-63A9-83CF-70AA-DA38476AD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D944A1D7-F292-AD4A-B40C-50CAC75B3C61}"/>
              </a:ext>
            </a:extLst>
          </p:cNvPr>
          <p:cNvSpPr/>
          <p:nvPr/>
        </p:nvSpPr>
        <p:spPr>
          <a:xfrm>
            <a:off x="3217828" y="974813"/>
            <a:ext cx="63627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 - </a:t>
            </a:r>
            <a:r>
              <a:rPr lang="es-ES" sz="2400" b="1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latin typeface="Azo Sans Medium" panose="020B0703030303020204" pitchFamily="34" charset="0"/>
              </a:rPr>
              <a:t>Estables</a:t>
            </a:r>
          </a:p>
        </p:txBody>
      </p:sp>
    </p:spTree>
    <p:extLst>
      <p:ext uri="{BB962C8B-B14F-4D97-AF65-F5344CB8AC3E}">
        <p14:creationId xmlns:p14="http://schemas.microsoft.com/office/powerpoint/2010/main" val="1915168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7DC915-D798-A639-EBBA-F974C60E4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AEB49993-36C6-AE72-C3D8-0F5970A26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88B9FAB5-2DAD-0A58-30B7-362DBDEA418A}"/>
              </a:ext>
            </a:extLst>
          </p:cNvPr>
          <p:cNvSpPr/>
          <p:nvPr/>
        </p:nvSpPr>
        <p:spPr>
          <a:xfrm>
            <a:off x="3019216" y="859311"/>
            <a:ext cx="67599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</a:t>
            </a:r>
          </a:p>
          <a:p>
            <a:r>
              <a:rPr lang="es-ES" sz="2400" b="1" dirty="0">
                <a:ln w="0"/>
                <a:solidFill>
                  <a:schemeClr val="accent6"/>
                </a:solidFill>
                <a:latin typeface="Azo Sans Medium" panose="020B0703030303020204" pitchFamily="34" charset="0"/>
              </a:rPr>
              <a:t>Adaptables a ambientes de alta productividad</a:t>
            </a:r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4DB4C64D-080B-F2C5-3723-502F0F26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30509" r="8496" b="18031"/>
          <a:stretch>
            <a:fillRect/>
          </a:stretch>
        </p:blipFill>
        <p:spPr>
          <a:xfrm>
            <a:off x="3588744" y="1796186"/>
            <a:ext cx="5620935" cy="49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3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D473AC5-C822-C863-7064-6F1BCC602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D679EF86-C7F1-BBB3-CB29-1D311513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D4DBE40A-F3C2-34E8-6419-4D677BFB4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3024" r="10202" b="46020"/>
          <a:stretch>
            <a:fillRect/>
          </a:stretch>
        </p:blipFill>
        <p:spPr>
          <a:xfrm>
            <a:off x="3634476" y="1719183"/>
            <a:ext cx="5529470" cy="4955935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64C00E5E-C864-6AF4-FD59-7D5336D32D81}"/>
              </a:ext>
            </a:extLst>
          </p:cNvPr>
          <p:cNvSpPr/>
          <p:nvPr/>
        </p:nvSpPr>
        <p:spPr>
          <a:xfrm>
            <a:off x="2987957" y="849686"/>
            <a:ext cx="68225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</a:t>
            </a:r>
          </a:p>
          <a:p>
            <a:pPr algn="ctr"/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Adaptables a ambientes de baja productividad</a:t>
            </a:r>
          </a:p>
        </p:txBody>
      </p:sp>
    </p:spTree>
    <p:extLst>
      <p:ext uri="{BB962C8B-B14F-4D97-AF65-F5344CB8AC3E}">
        <p14:creationId xmlns:p14="http://schemas.microsoft.com/office/powerpoint/2010/main" val="2121123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052B26-80D2-D109-32B4-819A62DE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B6C82408-3695-70CA-D4F2-134348582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01FC0306-23CF-2529-57B7-3E517A7B3459}"/>
              </a:ext>
            </a:extLst>
          </p:cNvPr>
          <p:cNvSpPr/>
          <p:nvPr/>
        </p:nvSpPr>
        <p:spPr>
          <a:xfrm>
            <a:off x="4379204" y="925563"/>
            <a:ext cx="40400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Regresión por ambiente SREG </a:t>
            </a:r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DFC04FF6-94D4-B538-6C47-F08FE24AB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61019" r="7386" b="12485"/>
          <a:stretch>
            <a:fillRect/>
          </a:stretch>
        </p:blipFill>
        <p:spPr>
          <a:xfrm>
            <a:off x="1391617" y="1387228"/>
            <a:ext cx="10015190" cy="442485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7B3BC61-B65C-96D1-7794-9E575608E0DE}"/>
              </a:ext>
            </a:extLst>
          </p:cNvPr>
          <p:cNvSpPr/>
          <p:nvPr/>
        </p:nvSpPr>
        <p:spPr>
          <a:xfrm>
            <a:off x="6641431" y="1472665"/>
            <a:ext cx="4273617" cy="3503596"/>
          </a:xfrm>
          <a:custGeom>
            <a:avLst/>
            <a:gdLst>
              <a:gd name="connsiteX0" fmla="*/ 0 w 2271562"/>
              <a:gd name="connsiteY0" fmla="*/ 0 h 1896177"/>
              <a:gd name="connsiteX1" fmla="*/ 2271562 w 2271562"/>
              <a:gd name="connsiteY1" fmla="*/ 0 h 1896177"/>
              <a:gd name="connsiteX2" fmla="*/ 2271562 w 2271562"/>
              <a:gd name="connsiteY2" fmla="*/ 1896177 h 1896177"/>
              <a:gd name="connsiteX3" fmla="*/ 0 w 2271562"/>
              <a:gd name="connsiteY3" fmla="*/ 1896177 h 1896177"/>
              <a:gd name="connsiteX4" fmla="*/ 0 w 2271562"/>
              <a:gd name="connsiteY4" fmla="*/ 0 h 1896177"/>
              <a:gd name="connsiteX0" fmla="*/ 1703672 w 3975234"/>
              <a:gd name="connsiteY0" fmla="*/ 0 h 1896177"/>
              <a:gd name="connsiteX1" fmla="*/ 3975234 w 3975234"/>
              <a:gd name="connsiteY1" fmla="*/ 0 h 1896177"/>
              <a:gd name="connsiteX2" fmla="*/ 3975234 w 3975234"/>
              <a:gd name="connsiteY2" fmla="*/ 1896177 h 1896177"/>
              <a:gd name="connsiteX3" fmla="*/ 0 w 3975234"/>
              <a:gd name="connsiteY3" fmla="*/ 1337912 h 1896177"/>
              <a:gd name="connsiteX4" fmla="*/ 1703672 w 3975234"/>
              <a:gd name="connsiteY4" fmla="*/ 0 h 1896177"/>
              <a:gd name="connsiteX0" fmla="*/ 1280160 w 3975234"/>
              <a:gd name="connsiteY0" fmla="*/ 0 h 2329314"/>
              <a:gd name="connsiteX1" fmla="*/ 3975234 w 3975234"/>
              <a:gd name="connsiteY1" fmla="*/ 433137 h 2329314"/>
              <a:gd name="connsiteX2" fmla="*/ 3975234 w 3975234"/>
              <a:gd name="connsiteY2" fmla="*/ 2329314 h 2329314"/>
              <a:gd name="connsiteX3" fmla="*/ 0 w 3975234"/>
              <a:gd name="connsiteY3" fmla="*/ 1771049 h 2329314"/>
              <a:gd name="connsiteX4" fmla="*/ 1280160 w 3975234"/>
              <a:gd name="connsiteY4" fmla="*/ 0 h 2329314"/>
              <a:gd name="connsiteX0" fmla="*/ 1280160 w 3975234"/>
              <a:gd name="connsiteY0" fmla="*/ 0 h 3503596"/>
              <a:gd name="connsiteX1" fmla="*/ 3975234 w 3975234"/>
              <a:gd name="connsiteY1" fmla="*/ 433137 h 3503596"/>
              <a:gd name="connsiteX2" fmla="*/ 1848051 w 3975234"/>
              <a:gd name="connsiteY2" fmla="*/ 3503596 h 3503596"/>
              <a:gd name="connsiteX3" fmla="*/ 0 w 3975234"/>
              <a:gd name="connsiteY3" fmla="*/ 1771049 h 3503596"/>
              <a:gd name="connsiteX4" fmla="*/ 1280160 w 3975234"/>
              <a:gd name="connsiteY4" fmla="*/ 0 h 3503596"/>
              <a:gd name="connsiteX0" fmla="*/ 1280160 w 4273617"/>
              <a:gd name="connsiteY0" fmla="*/ 0 h 3503596"/>
              <a:gd name="connsiteX1" fmla="*/ 4273617 w 4273617"/>
              <a:gd name="connsiteY1" fmla="*/ 1607419 h 3503596"/>
              <a:gd name="connsiteX2" fmla="*/ 1848051 w 4273617"/>
              <a:gd name="connsiteY2" fmla="*/ 3503596 h 3503596"/>
              <a:gd name="connsiteX3" fmla="*/ 0 w 4273617"/>
              <a:gd name="connsiteY3" fmla="*/ 1771049 h 3503596"/>
              <a:gd name="connsiteX4" fmla="*/ 1280160 w 4273617"/>
              <a:gd name="connsiteY4" fmla="*/ 0 h 350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17" h="3503596">
                <a:moveTo>
                  <a:pt x="1280160" y="0"/>
                </a:moveTo>
                <a:lnTo>
                  <a:pt x="4273617" y="1607419"/>
                </a:lnTo>
                <a:lnTo>
                  <a:pt x="1848051" y="3503596"/>
                </a:lnTo>
                <a:lnTo>
                  <a:pt x="0" y="1771049"/>
                </a:lnTo>
                <a:lnTo>
                  <a:pt x="128016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5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0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AE78-BC09-BFA4-D0F9-4CE986737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EC5302EC-65A3-771E-3C92-D7CAF3C5C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278683-816F-2796-FAF5-A057584B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465" y="1682298"/>
            <a:ext cx="9315495" cy="3834716"/>
          </a:xfrm>
          <a:prstGeom prst="rect">
            <a:avLst/>
          </a:prstGeom>
        </p:spPr>
      </p:pic>
      <p:sp>
        <p:nvSpPr>
          <p:cNvPr id="8" name="Rectángulo 4">
            <a:extLst>
              <a:ext uri="{FF2B5EF4-FFF2-40B4-BE49-F238E27FC236}">
                <a16:creationId xmlns:a16="http://schemas.microsoft.com/office/drawing/2014/main" id="{584FCA6E-5AF5-7166-7606-7ED5F9F250D4}"/>
              </a:ext>
            </a:extLst>
          </p:cNvPr>
          <p:cNvSpPr/>
          <p:nvPr/>
        </p:nvSpPr>
        <p:spPr>
          <a:xfrm>
            <a:off x="5495759" y="1021038"/>
            <a:ext cx="18069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latin typeface="Azo Sans Medium" panose="020B0703030303020204" pitchFamily="34" charset="0"/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420328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722AF-6B6D-DFD6-B305-C50251C13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en leaf&#10;&#10;AI-generated content may be incorrect.">
            <a:extLst>
              <a:ext uri="{FF2B5EF4-FFF2-40B4-BE49-F238E27FC236}">
                <a16:creationId xmlns:a16="http://schemas.microsoft.com/office/drawing/2014/main" id="{1D35B31D-CF17-A5BE-A590-30834187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5">
            <a:extLst>
              <a:ext uri="{FF2B5EF4-FFF2-40B4-BE49-F238E27FC236}">
                <a16:creationId xmlns:a16="http://schemas.microsoft.com/office/drawing/2014/main" id="{5BF67988-5688-7389-DF29-8EBB2CA206E0}"/>
              </a:ext>
            </a:extLst>
          </p:cNvPr>
          <p:cNvSpPr/>
          <p:nvPr/>
        </p:nvSpPr>
        <p:spPr>
          <a:xfrm>
            <a:off x="1036206" y="5470517"/>
            <a:ext cx="107260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Datos meteorológicos de la Estación Experimental de la Cooperativa Fernheim desde 2021 hasta 2025</a:t>
            </a:r>
          </a:p>
        </p:txBody>
      </p:sp>
      <p:graphicFrame>
        <p:nvGraphicFramePr>
          <p:cNvPr id="3" name="Marcador de contenido 3">
            <a:extLst>
              <a:ext uri="{FF2B5EF4-FFF2-40B4-BE49-F238E27FC236}">
                <a16:creationId xmlns:a16="http://schemas.microsoft.com/office/drawing/2014/main" id="{5E16D9CE-1759-B2B6-F5F1-6BE5E47E3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579462"/>
              </p:ext>
            </p:extLst>
          </p:nvPr>
        </p:nvGraphicFramePr>
        <p:xfrm>
          <a:off x="1941128" y="924791"/>
          <a:ext cx="8916167" cy="439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5662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3C501-AF5F-7AD3-3426-BDBD386A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E59AF1DD-EFE7-01A2-C065-42914C8E7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00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F5EFB-52C0-AD52-EFCF-E66EA386E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DBCD08AC-079D-371D-F34C-9D24FF71F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8" name="Rectángulo 5">
            <a:extLst>
              <a:ext uri="{FF2B5EF4-FFF2-40B4-BE49-F238E27FC236}">
                <a16:creationId xmlns:a16="http://schemas.microsoft.com/office/drawing/2014/main" id="{C3511CA8-0630-32B2-487C-8126358EF06B}"/>
              </a:ext>
            </a:extLst>
          </p:cNvPr>
          <p:cNvSpPr/>
          <p:nvPr/>
        </p:nvSpPr>
        <p:spPr>
          <a:xfrm>
            <a:off x="1986208" y="856318"/>
            <a:ext cx="88260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Ubicación geográfica de los ensayos y las fechas de siembra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9FFD16-A262-C381-064B-F75CBB66DE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66593" y="5150069"/>
            <a:ext cx="1282262" cy="1512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6E4F9E7-45A5-75AC-4132-836E97470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163" y="1393383"/>
            <a:ext cx="5177021" cy="5268765"/>
          </a:xfrm>
          <a:prstGeom prst="rect">
            <a:avLst/>
          </a:prstGeom>
        </p:spPr>
      </p:pic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21C4B3FA-E655-A34B-8DBF-004084F61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0" t="60431" r="10286" b="19999"/>
          <a:stretch>
            <a:fillRect/>
          </a:stretch>
        </p:blipFill>
        <p:spPr>
          <a:xfrm>
            <a:off x="646702" y="4461898"/>
            <a:ext cx="2087846" cy="2094372"/>
          </a:xfrm>
          <a:prstGeom prst="rect">
            <a:avLst/>
          </a:prstGeom>
        </p:spPr>
      </p:pic>
      <p:pic>
        <p:nvPicPr>
          <p:cNvPr id="10" name="Imagen 9" descr="Tabla&#10;&#10;El contenido generado por IA puede ser incorrecto.">
            <a:extLst>
              <a:ext uri="{FF2B5EF4-FFF2-40B4-BE49-F238E27FC236}">
                <a16:creationId xmlns:a16="http://schemas.microsoft.com/office/drawing/2014/main" id="{E5E1D81D-AED0-6531-C422-33F1F487D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4679" r="12161" b="71536"/>
          <a:stretch>
            <a:fillRect/>
          </a:stretch>
        </p:blipFill>
        <p:spPr>
          <a:xfrm>
            <a:off x="6459867" y="2312034"/>
            <a:ext cx="5775759" cy="25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8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B994C-DE20-E301-1D32-5C48C9495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AI-generated content may be incorrect.">
            <a:extLst>
              <a:ext uri="{FF2B5EF4-FFF2-40B4-BE49-F238E27FC236}">
                <a16:creationId xmlns:a16="http://schemas.microsoft.com/office/drawing/2014/main" id="{D38E4EB5-1195-BED8-65A4-A5FA643C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33F6976E-5B7D-A672-0A22-410AA7684B83}"/>
              </a:ext>
            </a:extLst>
          </p:cNvPr>
          <p:cNvSpPr/>
          <p:nvPr/>
        </p:nvSpPr>
        <p:spPr>
          <a:xfrm>
            <a:off x="758202" y="1017953"/>
            <a:ext cx="112820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Variedades evaluadas de los grupos de maduración V – VIII con sus obtentores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F253CA4-82C2-F696-A4AE-B3BD63684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32709" r="13313" b="63224"/>
          <a:stretch>
            <a:fillRect/>
          </a:stretch>
        </p:blipFill>
        <p:spPr>
          <a:xfrm>
            <a:off x="637076" y="1715612"/>
            <a:ext cx="5865776" cy="461664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494B32-0339-3944-889E-7E0419A1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32710" r="13313" b="63223"/>
          <a:stretch>
            <a:fillRect/>
          </a:stretch>
        </p:blipFill>
        <p:spPr>
          <a:xfrm>
            <a:off x="6389586" y="1715611"/>
            <a:ext cx="5865776" cy="461665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E218F2-5418-A4C1-1934-E625BA01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36773" r="13313" b="33143"/>
          <a:stretch>
            <a:fillRect/>
          </a:stretch>
        </p:blipFill>
        <p:spPr>
          <a:xfrm>
            <a:off x="637076" y="2321655"/>
            <a:ext cx="5865776" cy="3415001"/>
          </a:xfrm>
          <a:prstGeom prst="rect">
            <a:avLst/>
          </a:prstGeom>
        </p:spPr>
      </p:pic>
      <p:pic>
        <p:nvPicPr>
          <p:cNvPr id="3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57B4F1-3A09-14B1-2045-B41917811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t="66959" r="13348" b="11423"/>
          <a:stretch>
            <a:fillRect/>
          </a:stretch>
        </p:blipFill>
        <p:spPr>
          <a:xfrm>
            <a:off x="6399212" y="2321655"/>
            <a:ext cx="5865776" cy="245394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4114B37-787F-42B5-AE54-759C5EF7A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5222" y="4988201"/>
            <a:ext cx="793756" cy="34419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EE9D403-7CA5-3390-368F-FC3BFA188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35222" y="5553266"/>
            <a:ext cx="1479313" cy="193277"/>
          </a:xfrm>
          <a:prstGeom prst="rect">
            <a:avLst/>
          </a:prstGeom>
        </p:spPr>
      </p:pic>
      <p:sp>
        <p:nvSpPr>
          <p:cNvPr id="15" name="Rectángulo 4">
            <a:extLst>
              <a:ext uri="{FF2B5EF4-FFF2-40B4-BE49-F238E27FC236}">
                <a16:creationId xmlns:a16="http://schemas.microsoft.com/office/drawing/2014/main" id="{7EE64A12-6E89-5CA1-7ADD-56F17FAEDB5A}"/>
              </a:ext>
            </a:extLst>
          </p:cNvPr>
          <p:cNvSpPr/>
          <p:nvPr/>
        </p:nvSpPr>
        <p:spPr>
          <a:xfrm>
            <a:off x="6813165" y="5021798"/>
            <a:ext cx="1811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b="1" dirty="0">
                <a:ln w="0"/>
                <a:solidFill>
                  <a:schemeClr val="bg2">
                    <a:lumMod val="10000"/>
                  </a:schemeClr>
                </a:solidFill>
                <a:latin typeface="Azo Sans Medium" panose="020B0703030303020204" pitchFamily="34" charset="0"/>
              </a:rPr>
              <a:t>Fitosanitario oficial:</a:t>
            </a:r>
          </a:p>
        </p:txBody>
      </p:sp>
      <p:sp>
        <p:nvSpPr>
          <p:cNvPr id="16" name="Rectángulo 4">
            <a:extLst>
              <a:ext uri="{FF2B5EF4-FFF2-40B4-BE49-F238E27FC236}">
                <a16:creationId xmlns:a16="http://schemas.microsoft.com/office/drawing/2014/main" id="{07CE2125-44AB-7D09-489F-EFD69AA69755}"/>
              </a:ext>
            </a:extLst>
          </p:cNvPr>
          <p:cNvSpPr/>
          <p:nvPr/>
        </p:nvSpPr>
        <p:spPr>
          <a:xfrm>
            <a:off x="6813165" y="5511404"/>
            <a:ext cx="1811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b="1" dirty="0">
                <a:ln w="0"/>
                <a:solidFill>
                  <a:schemeClr val="bg2">
                    <a:lumMod val="10000"/>
                  </a:schemeClr>
                </a:solidFill>
                <a:latin typeface="Azo Sans Medium" panose="020B0703030303020204" pitchFamily="34" charset="0"/>
              </a:rPr>
              <a:t>Inoculante oficial:</a:t>
            </a:r>
          </a:p>
        </p:txBody>
      </p:sp>
    </p:spTree>
    <p:extLst>
      <p:ext uri="{BB962C8B-B14F-4D97-AF65-F5344CB8AC3E}">
        <p14:creationId xmlns:p14="http://schemas.microsoft.com/office/powerpoint/2010/main" val="196177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4BDBC-D498-F692-6734-7186744FD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01923B82-2100-33BC-8AFB-60EF9A5D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7B26CAB-4420-A5B6-D3FB-1F8281813B79}"/>
              </a:ext>
            </a:extLst>
          </p:cNvPr>
          <p:cNvSpPr/>
          <p:nvPr/>
        </p:nvSpPr>
        <p:spPr>
          <a:xfrm>
            <a:off x="4550853" y="596385"/>
            <a:ext cx="36967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Metodología del ensayo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2C75732-246B-860F-3CB9-CE28F0BC0F82}"/>
              </a:ext>
            </a:extLst>
          </p:cNvPr>
          <p:cNvSpPr txBox="1">
            <a:spLocks/>
          </p:cNvSpPr>
          <p:nvPr/>
        </p:nvSpPr>
        <p:spPr>
          <a:xfrm>
            <a:off x="848832" y="1154300"/>
            <a:ext cx="10712547" cy="50807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Localidades: </a:t>
            </a:r>
            <a:r>
              <a:rPr lang="es-ES" sz="2000" dirty="0">
                <a:ln w="0"/>
                <a:latin typeface="Azo Sans" panose="020B0603030303020204" pitchFamily="34" charset="0"/>
              </a:rPr>
              <a:t>9 (Jerovia, Neuland,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Palmeiras</a:t>
            </a:r>
            <a:r>
              <a:rPr lang="es-ES" sz="2000" dirty="0">
                <a:ln w="0"/>
                <a:latin typeface="Azo Sans" panose="020B0603030303020204" pitchFamily="34" charset="0"/>
              </a:rPr>
              <a:t>, Corrales, Cale, Cambisol,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Campo’í</a:t>
            </a:r>
            <a:r>
              <a:rPr lang="es-ES" sz="2000" dirty="0">
                <a:ln w="0"/>
                <a:latin typeface="Azo Sans" panose="020B0603030303020204" pitchFamily="34" charset="0"/>
              </a:rPr>
              <a:t>,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Paratodo</a:t>
            </a:r>
            <a:r>
              <a:rPr lang="es-ES" sz="2000" dirty="0">
                <a:ln w="0"/>
                <a:latin typeface="Azo Sans" panose="020B0603030303020204" pitchFamily="34" charset="0"/>
              </a:rPr>
              <a:t> y Don Chiquito)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Caracterización de suelos: </a:t>
            </a:r>
            <a:r>
              <a:rPr lang="es-ES" sz="2000" dirty="0">
                <a:ln w="0"/>
                <a:latin typeface="Azo Sans" panose="020B0603030303020204" pitchFamily="34" charset="0"/>
              </a:rPr>
              <a:t>Se realizaron análisis de textura de todas las localidades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Diseño del experimento:  </a:t>
            </a:r>
            <a:r>
              <a:rPr lang="es-ES" sz="2000" dirty="0">
                <a:ln w="0"/>
                <a:latin typeface="Azo Sans" panose="020B0603030303020204" pitchFamily="34" charset="0"/>
              </a:rPr>
              <a:t>Bifactorial, 1er. Factor localidad (9 localidades), 2do. Factor variedades (16 variedades)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Diseño: </a:t>
            </a:r>
            <a:r>
              <a:rPr lang="es-ES" sz="2000" dirty="0">
                <a:ln w="0"/>
                <a:latin typeface="Azo Sans" panose="020B0603030303020204" pitchFamily="34" charset="0"/>
              </a:rPr>
              <a:t>Bloques Completos al Azar (DBCA)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Unidades experimentales: </a:t>
            </a:r>
            <a:r>
              <a:rPr lang="es-ES" sz="2000" dirty="0">
                <a:ln w="0"/>
                <a:latin typeface="Azo Sans" panose="020B0603030303020204" pitchFamily="34" charset="0"/>
              </a:rPr>
              <a:t>Entre 626 y 1.971 m</a:t>
            </a:r>
            <a:r>
              <a:rPr lang="es-ES" sz="2000" baseline="30000" dirty="0">
                <a:ln w="0"/>
                <a:latin typeface="Azo Sans" panose="020B0603030303020204" pitchFamily="34" charset="0"/>
              </a:rPr>
              <a:t>2</a:t>
            </a:r>
            <a:r>
              <a:rPr lang="es-ES" sz="2000" dirty="0">
                <a:ln w="0"/>
                <a:latin typeface="Azo Sans" panose="020B0603030303020204" pitchFamily="34" charset="0"/>
              </a:rPr>
              <a:t>, en tres repeticiones</a:t>
            </a:r>
            <a:endParaRPr lang="es-ES" sz="2000" baseline="30000" dirty="0">
              <a:ln w="0"/>
              <a:latin typeface="Azo Sans" panose="020B0603030303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Cuidados culturales: </a:t>
            </a:r>
            <a:r>
              <a:rPr lang="es-ES" sz="2000" dirty="0">
                <a:ln w="0"/>
                <a:latin typeface="Azo Sans" panose="020B0603030303020204" pitchFamily="34" charset="0"/>
              </a:rPr>
              <a:t>A base de los cultivares RR1, a criterio del productor y técnico responsable de cada localidad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Cosecha: </a:t>
            </a:r>
            <a:r>
              <a:rPr lang="es-ES" sz="2000" dirty="0">
                <a:ln w="0"/>
                <a:latin typeface="Azo Sans" panose="020B0603030303020204" pitchFamily="34" charset="0"/>
              </a:rPr>
              <a:t>De forma mecanizada, toda la unidad experimental por separado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Humedad de grano: r</a:t>
            </a:r>
            <a:r>
              <a:rPr lang="es-ES" sz="2000" dirty="0">
                <a:ln w="0"/>
                <a:latin typeface="Azo Sans" panose="020B0603030303020204" pitchFamily="34" charset="0"/>
              </a:rPr>
              <a:t>endimiento ajustado al 14% H</a:t>
            </a:r>
          </a:p>
          <a:p>
            <a:pPr>
              <a:lnSpc>
                <a:spcPct val="100000"/>
              </a:lnSpc>
            </a:pPr>
            <a:r>
              <a:rPr lang="es-ES" sz="2000" b="1" dirty="0">
                <a:ln w="0"/>
                <a:latin typeface="Azo Sans" panose="020B0603030303020204" pitchFamily="34" charset="0"/>
              </a:rPr>
              <a:t>Análisis estadístico: </a:t>
            </a:r>
            <a:r>
              <a:rPr lang="es-ES" sz="2000" dirty="0">
                <a:ln w="0"/>
                <a:latin typeface="Azo Sans" panose="020B0603030303020204" pitchFamily="34" charset="0"/>
              </a:rPr>
              <a:t>Análisis de Varianza (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InfoGen</a:t>
            </a:r>
            <a:r>
              <a:rPr lang="es-ES" sz="2000" dirty="0">
                <a:ln w="0"/>
                <a:latin typeface="Azo Sans" panose="020B0603030303020204" pitchFamily="34" charset="0"/>
              </a:rPr>
              <a:t>), para el conjunto de localidades y por separado. Comparación de medias por 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Scott&amp;Knott</a:t>
            </a:r>
            <a:r>
              <a:rPr lang="es-ES" sz="2000" dirty="0">
                <a:ln w="0"/>
                <a:latin typeface="Azo Sans" panose="020B0603030303020204" pitchFamily="34" charset="0"/>
              </a:rPr>
              <a:t> y análisis de </a:t>
            </a:r>
            <a:br>
              <a:rPr lang="es-ES" sz="2000" dirty="0">
                <a:ln w="0"/>
                <a:latin typeface="Azo Sans" panose="020B0603030303020204" pitchFamily="34" charset="0"/>
              </a:rPr>
            </a:br>
            <a:r>
              <a:rPr lang="es-ES" sz="2000" dirty="0">
                <a:ln w="0"/>
                <a:latin typeface="Azo Sans" panose="020B0603030303020204" pitchFamily="34" charset="0"/>
              </a:rPr>
              <a:t>interacción genotipo y ambiente (</a:t>
            </a:r>
            <a:r>
              <a:rPr lang="es-ES" sz="2000" dirty="0" err="1">
                <a:ln w="0"/>
                <a:latin typeface="Azo Sans" panose="020B0603030303020204" pitchFamily="34" charset="0"/>
              </a:rPr>
              <a:t>GxA</a:t>
            </a:r>
            <a:r>
              <a:rPr lang="es-ES" sz="2000" dirty="0">
                <a:ln w="0"/>
                <a:latin typeface="Azo Sans" panose="020B0603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9432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CABCF-FC8C-E55A-C5DD-8BF867DA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18C7D2E7-87D5-871B-A148-FB49649E0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B15DD61B-2EDE-D85E-214F-FAF5B33ECE7A}"/>
              </a:ext>
            </a:extLst>
          </p:cNvPr>
          <p:cNvSpPr/>
          <p:nvPr/>
        </p:nvSpPr>
        <p:spPr>
          <a:xfrm>
            <a:off x="2810056" y="1106694"/>
            <a:ext cx="7178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 según fecha de siembra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3387F304-8055-DB97-88E3-B091FFD39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64724" r="8147" b="9321"/>
          <a:stretch>
            <a:fillRect/>
          </a:stretch>
        </p:blipFill>
        <p:spPr>
          <a:xfrm>
            <a:off x="2005935" y="1819176"/>
            <a:ext cx="8786554" cy="40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91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7642-351A-E61B-B234-94B191326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D29EF1EC-D661-A565-2CAD-34F19AEED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95238C74-3DC8-FC33-3379-0E128DADF24E}"/>
              </a:ext>
            </a:extLst>
          </p:cNvPr>
          <p:cNvSpPr/>
          <p:nvPr/>
        </p:nvSpPr>
        <p:spPr>
          <a:xfrm>
            <a:off x="3657050" y="986025"/>
            <a:ext cx="54843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Relación precipitación &amp; rendimiento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80CDEF1A-05B4-2D73-7192-6182B435F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5393" r="9623" b="64668"/>
          <a:stretch>
            <a:fillRect/>
          </a:stretch>
        </p:blipFill>
        <p:spPr>
          <a:xfrm>
            <a:off x="2327320" y="1611321"/>
            <a:ext cx="8143781" cy="42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0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0AE18-A575-DE9D-BB58-73B84B4DC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91FC913B-F708-0752-EC5D-B96783A85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2504A973-ED86-DE36-4E5F-537D1EF6696F}"/>
              </a:ext>
            </a:extLst>
          </p:cNvPr>
          <p:cNvSpPr/>
          <p:nvPr/>
        </p:nvSpPr>
        <p:spPr>
          <a:xfrm>
            <a:off x="3930843" y="963556"/>
            <a:ext cx="49367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globales por variedad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3377E01E-DE06-2DF4-E084-2672F6468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40713" r="4703" b="23618"/>
          <a:stretch>
            <a:fillRect/>
          </a:stretch>
        </p:blipFill>
        <p:spPr>
          <a:xfrm>
            <a:off x="2415456" y="1425221"/>
            <a:ext cx="7967512" cy="454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04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6E4F1-A743-0B74-3EA3-ECB313637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DD50DA3B-285E-77E9-CC61-36E7939BF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0C37F614-99B8-F79D-8C56-29869878B40A}"/>
              </a:ext>
            </a:extLst>
          </p:cNvPr>
          <p:cNvSpPr/>
          <p:nvPr/>
        </p:nvSpPr>
        <p:spPr>
          <a:xfrm>
            <a:off x="4603528" y="780416"/>
            <a:ext cx="35913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localidades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3FBEA0C8-04DC-99F1-6491-63448AE99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4524" r="7555" b="59286"/>
          <a:stretch>
            <a:fillRect/>
          </a:stretch>
        </p:blipFill>
        <p:spPr>
          <a:xfrm>
            <a:off x="579623" y="4228058"/>
            <a:ext cx="4063242" cy="239824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A2724E3-CF2A-F579-EA7D-0AF888C3C6AB}"/>
              </a:ext>
            </a:extLst>
          </p:cNvPr>
          <p:cNvSpPr/>
          <p:nvPr/>
        </p:nvSpPr>
        <p:spPr>
          <a:xfrm>
            <a:off x="711010" y="3862634"/>
            <a:ext cx="84397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1400" b="1" i="1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Jerovia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5A36FED1-2012-69DE-E718-A223FD0BF654}"/>
              </a:ext>
            </a:extLst>
          </p:cNvPr>
          <p:cNvSpPr/>
          <p:nvPr/>
        </p:nvSpPr>
        <p:spPr>
          <a:xfrm>
            <a:off x="653592" y="1242261"/>
            <a:ext cx="95881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1400" b="1" i="1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Neuland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C48ACD9B-42B1-F29F-69BB-C68459114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43340" r="7024" b="22052"/>
          <a:stretch>
            <a:fillRect/>
          </a:stretch>
        </p:blipFill>
        <p:spPr>
          <a:xfrm>
            <a:off x="570190" y="1597974"/>
            <a:ext cx="3967773" cy="2239495"/>
          </a:xfrm>
          <a:prstGeom prst="rect">
            <a:avLst/>
          </a:prstGeom>
        </p:spPr>
      </p:pic>
      <p:sp>
        <p:nvSpPr>
          <p:cNvPr id="11" name="Rectángulo 7">
            <a:extLst>
              <a:ext uri="{FF2B5EF4-FFF2-40B4-BE49-F238E27FC236}">
                <a16:creationId xmlns:a16="http://schemas.microsoft.com/office/drawing/2014/main" id="{4391E615-52C4-3BFF-79AB-9B50CDC23AF7}"/>
              </a:ext>
            </a:extLst>
          </p:cNvPr>
          <p:cNvSpPr/>
          <p:nvPr/>
        </p:nvSpPr>
        <p:spPr>
          <a:xfrm>
            <a:off x="4642865" y="1232816"/>
            <a:ext cx="10809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1400" b="1" i="1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Palmeiras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35A4CC72-CBA8-038F-8062-92664644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302" r="6405" b="60943"/>
          <a:stretch>
            <a:fillRect/>
          </a:stretch>
        </p:blipFill>
        <p:spPr>
          <a:xfrm>
            <a:off x="4621301" y="1707646"/>
            <a:ext cx="3911186" cy="2232304"/>
          </a:xfrm>
          <a:prstGeom prst="rect">
            <a:avLst/>
          </a:prstGeom>
        </p:spPr>
      </p:pic>
      <p:sp>
        <p:nvSpPr>
          <p:cNvPr id="34" name="Rectángulo 7">
            <a:extLst>
              <a:ext uri="{FF2B5EF4-FFF2-40B4-BE49-F238E27FC236}">
                <a16:creationId xmlns:a16="http://schemas.microsoft.com/office/drawing/2014/main" id="{F022EDAF-0607-BFB7-F91B-F4E980FD5A83}"/>
              </a:ext>
            </a:extLst>
          </p:cNvPr>
          <p:cNvSpPr/>
          <p:nvPr/>
        </p:nvSpPr>
        <p:spPr>
          <a:xfrm>
            <a:off x="4925438" y="3864955"/>
            <a:ext cx="79836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s-ES" sz="14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Campo’i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35" name="Picture 34" descr="A screenshot of a graph&#10;&#10;AI-generated content may be incorrect.">
            <a:extLst>
              <a:ext uri="{FF2B5EF4-FFF2-40B4-BE49-F238E27FC236}">
                <a16:creationId xmlns:a16="http://schemas.microsoft.com/office/drawing/2014/main" id="{E40FD8E2-1573-27CB-1AC9-0B410DCAA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7662" r="7555" b="57514"/>
          <a:stretch>
            <a:fillRect/>
          </a:stretch>
        </p:blipFill>
        <p:spPr>
          <a:xfrm>
            <a:off x="4823230" y="4321032"/>
            <a:ext cx="3814128" cy="2212295"/>
          </a:xfrm>
          <a:prstGeom prst="rect">
            <a:avLst/>
          </a:prstGeom>
        </p:spPr>
      </p:pic>
      <p:sp>
        <p:nvSpPr>
          <p:cNvPr id="36" name="Rectángulo 7">
            <a:extLst>
              <a:ext uri="{FF2B5EF4-FFF2-40B4-BE49-F238E27FC236}">
                <a16:creationId xmlns:a16="http://schemas.microsoft.com/office/drawing/2014/main" id="{C5309C37-75F3-AF26-9D6B-B3E4A2553155}"/>
              </a:ext>
            </a:extLst>
          </p:cNvPr>
          <p:cNvSpPr/>
          <p:nvPr/>
        </p:nvSpPr>
        <p:spPr>
          <a:xfrm>
            <a:off x="8754254" y="1242261"/>
            <a:ext cx="79541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s-ES" sz="14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Corrales</a:t>
            </a:r>
          </a:p>
        </p:txBody>
      </p:sp>
      <p:pic>
        <p:nvPicPr>
          <p:cNvPr id="37" name="Picture 36" descr="A screenshot of a graph&#10;&#10;AI-generated content may be incorrect.">
            <a:extLst>
              <a:ext uri="{FF2B5EF4-FFF2-40B4-BE49-F238E27FC236}">
                <a16:creationId xmlns:a16="http://schemas.microsoft.com/office/drawing/2014/main" id="{6D47FBCA-57C3-2232-7D5C-E95B031BC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45262" r="7684" b="19478"/>
          <a:stretch>
            <a:fillRect/>
          </a:stretch>
        </p:blipFill>
        <p:spPr>
          <a:xfrm>
            <a:off x="8481600" y="1628752"/>
            <a:ext cx="3746635" cy="22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74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EC5D7-5ECC-AD8A-F77F-526FB5C20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9A6D1D39-20ED-6EE3-070B-1EAA754F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A0EBAB6C-4021-6E8E-B4BA-3CD40657D2CC}"/>
              </a:ext>
            </a:extLst>
          </p:cNvPr>
          <p:cNvSpPr/>
          <p:nvPr/>
        </p:nvSpPr>
        <p:spPr>
          <a:xfrm>
            <a:off x="4603527" y="1075866"/>
            <a:ext cx="35913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localidades</a:t>
            </a:r>
          </a:p>
        </p:txBody>
      </p:sp>
      <p:sp>
        <p:nvSpPr>
          <p:cNvPr id="12" name="Rectángulo 7">
            <a:extLst>
              <a:ext uri="{FF2B5EF4-FFF2-40B4-BE49-F238E27FC236}">
                <a16:creationId xmlns:a16="http://schemas.microsoft.com/office/drawing/2014/main" id="{CF253219-7EF6-0DF9-9670-5BE947876DE4}"/>
              </a:ext>
            </a:extLst>
          </p:cNvPr>
          <p:cNvSpPr/>
          <p:nvPr/>
        </p:nvSpPr>
        <p:spPr>
          <a:xfrm>
            <a:off x="3234039" y="2070138"/>
            <a:ext cx="50526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Calé</a:t>
            </a:r>
          </a:p>
        </p:txBody>
      </p:sp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2D300B3B-82C2-3286-42F0-81FB16C13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4550" r="7555" b="61138"/>
          <a:stretch>
            <a:fillRect/>
          </a:stretch>
        </p:blipFill>
        <p:spPr>
          <a:xfrm>
            <a:off x="973080" y="2626213"/>
            <a:ext cx="5027187" cy="2873103"/>
          </a:xfrm>
          <a:prstGeom prst="rect">
            <a:avLst/>
          </a:prstGeom>
        </p:spPr>
      </p:pic>
      <p:sp>
        <p:nvSpPr>
          <p:cNvPr id="15" name="Rectángulo 7">
            <a:extLst>
              <a:ext uri="{FF2B5EF4-FFF2-40B4-BE49-F238E27FC236}">
                <a16:creationId xmlns:a16="http://schemas.microsoft.com/office/drawing/2014/main" id="{15222BC0-0F59-E027-E149-1571F4DCA622}"/>
              </a:ext>
            </a:extLst>
          </p:cNvPr>
          <p:cNvSpPr/>
          <p:nvPr/>
        </p:nvSpPr>
        <p:spPr>
          <a:xfrm>
            <a:off x="8774689" y="2070138"/>
            <a:ext cx="87447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i="1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Paratodo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AE69B908-BB42-83E9-CF7B-5BAA3E1E9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46970" r="6113" b="17051"/>
          <a:stretch>
            <a:fillRect/>
          </a:stretch>
        </p:blipFill>
        <p:spPr>
          <a:xfrm>
            <a:off x="6598505" y="2522735"/>
            <a:ext cx="5226840" cy="30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77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B8DE1-92D3-ED7C-A3A9-9DC393DDC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AD338089-4D39-60E7-6C0D-8208BC756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8A30ABE1-3E84-0637-04E8-B5748D511049}"/>
              </a:ext>
            </a:extLst>
          </p:cNvPr>
          <p:cNvSpPr/>
          <p:nvPr/>
        </p:nvSpPr>
        <p:spPr>
          <a:xfrm>
            <a:off x="4603528" y="1128818"/>
            <a:ext cx="35913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Resultados por localidades</a:t>
            </a:r>
          </a:p>
        </p:txBody>
      </p:sp>
      <p:sp>
        <p:nvSpPr>
          <p:cNvPr id="22" name="Rectángulo 7">
            <a:extLst>
              <a:ext uri="{FF2B5EF4-FFF2-40B4-BE49-F238E27FC236}">
                <a16:creationId xmlns:a16="http://schemas.microsoft.com/office/drawing/2014/main" id="{21CFC14B-4C0B-F03C-2C1B-0A08AEBB456D}"/>
              </a:ext>
            </a:extLst>
          </p:cNvPr>
          <p:cNvSpPr/>
          <p:nvPr/>
        </p:nvSpPr>
        <p:spPr>
          <a:xfrm>
            <a:off x="3072657" y="2180085"/>
            <a:ext cx="103906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i="1" cap="none" spc="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El </a:t>
            </a:r>
            <a:r>
              <a:rPr lang="es-ES" sz="1400" b="1" i="1" cap="none" spc="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Cambisol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24" name="Picture 23" descr="A screenshot of a graph&#10;&#10;AI-generated content may be incorrect.">
            <a:extLst>
              <a:ext uri="{FF2B5EF4-FFF2-40B4-BE49-F238E27FC236}">
                <a16:creationId xmlns:a16="http://schemas.microsoft.com/office/drawing/2014/main" id="{5A33AB1D-623B-44F8-45B1-BCA2B8B3B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44169" r="7930" b="20979"/>
          <a:stretch>
            <a:fillRect/>
          </a:stretch>
        </p:blipFill>
        <p:spPr>
          <a:xfrm>
            <a:off x="956762" y="2623481"/>
            <a:ext cx="5270859" cy="3056289"/>
          </a:xfrm>
          <a:prstGeom prst="rect">
            <a:avLst/>
          </a:prstGeom>
        </p:spPr>
      </p:pic>
      <p:sp>
        <p:nvSpPr>
          <p:cNvPr id="31" name="Rectángulo 7">
            <a:extLst>
              <a:ext uri="{FF2B5EF4-FFF2-40B4-BE49-F238E27FC236}">
                <a16:creationId xmlns:a16="http://schemas.microsoft.com/office/drawing/2014/main" id="{75140168-D602-9031-B48C-9D92C876EC83}"/>
              </a:ext>
            </a:extLst>
          </p:cNvPr>
          <p:cNvSpPr/>
          <p:nvPr/>
        </p:nvSpPr>
        <p:spPr>
          <a:xfrm>
            <a:off x="7999144" y="2180085"/>
            <a:ext cx="225257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1400" b="1" i="1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 Sans" panose="020B0603030303020204" pitchFamily="34" charset="0"/>
              </a:rPr>
              <a:t>La Patria – Don Chiquito</a:t>
            </a:r>
            <a:endParaRPr lang="es-ES" sz="1400" b="1" i="1" cap="none" spc="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zo Sans" panose="020B0603030303020204" pitchFamily="34" charset="0"/>
            </a:endParaRPr>
          </a:p>
        </p:txBody>
      </p:sp>
      <p:pic>
        <p:nvPicPr>
          <p:cNvPr id="33" name="Picture 32" descr="A screenshot of a graph&#10;&#10;AI-generated content may be incorrect.">
            <a:extLst>
              <a:ext uri="{FF2B5EF4-FFF2-40B4-BE49-F238E27FC236}">
                <a16:creationId xmlns:a16="http://schemas.microsoft.com/office/drawing/2014/main" id="{720468F7-38C8-AE52-FB2E-1F5D7A2E6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4643" r="7556" b="60338"/>
          <a:stretch>
            <a:fillRect/>
          </a:stretch>
        </p:blipFill>
        <p:spPr>
          <a:xfrm>
            <a:off x="6493802" y="2487863"/>
            <a:ext cx="5263265" cy="305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4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FA28E-C75D-D1D2-3B05-314D842C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en leaf&#10;&#10;AI-generated content may be incorrect.">
            <a:extLst>
              <a:ext uri="{FF2B5EF4-FFF2-40B4-BE49-F238E27FC236}">
                <a16:creationId xmlns:a16="http://schemas.microsoft.com/office/drawing/2014/main" id="{1124540C-7396-65CC-C588-5BE3D1E54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5">
            <a:extLst>
              <a:ext uri="{FF2B5EF4-FFF2-40B4-BE49-F238E27FC236}">
                <a16:creationId xmlns:a16="http://schemas.microsoft.com/office/drawing/2014/main" id="{1869E589-D9AB-A525-E415-080E613DC3CD}"/>
              </a:ext>
            </a:extLst>
          </p:cNvPr>
          <p:cNvSpPr/>
          <p:nvPr/>
        </p:nvSpPr>
        <p:spPr>
          <a:xfrm>
            <a:off x="1824883" y="5470517"/>
            <a:ext cx="91486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Datos meteorológicos de la Estación Experimental de la Cooperativa </a:t>
            </a:r>
            <a:r>
              <a:rPr lang="es-ES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Fernheim</a:t>
            </a:r>
            <a:r>
              <a:rPr lang="es-ES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2024/25</a:t>
            </a:r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E64E88F6-1721-0AD6-B05B-1343FC5D5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31536" r="10719" b="38956"/>
          <a:stretch>
            <a:fillRect/>
          </a:stretch>
        </p:blipFill>
        <p:spPr>
          <a:xfrm>
            <a:off x="1985151" y="767255"/>
            <a:ext cx="8828122" cy="470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22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771E-D5BF-960F-4DBA-7BA1469B0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C97F0873-69D0-9309-A2A2-2DE0E17E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23B66160-5209-1E96-12EC-F526709700E8}"/>
              </a:ext>
            </a:extLst>
          </p:cNvPr>
          <p:cNvSpPr/>
          <p:nvPr/>
        </p:nvSpPr>
        <p:spPr>
          <a:xfrm>
            <a:off x="3305416" y="1263571"/>
            <a:ext cx="61875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Interacción Genotipo por Ambiente (</a:t>
            </a:r>
            <a:r>
              <a:rPr lang="es-ES" sz="2400" b="1" dirty="0" err="1">
                <a:ln w="0"/>
                <a:latin typeface="Azo Sans Medium" panose="020B0703030303020204" pitchFamily="34" charset="0"/>
              </a:rPr>
              <a:t>GxA</a:t>
            </a:r>
            <a:r>
              <a:rPr lang="es-ES" sz="2400" b="1" dirty="0">
                <a:ln w="0"/>
                <a:latin typeface="Azo Sans Medium" panose="020B0703030303020204" pitchFamily="34" charset="0"/>
              </a:rPr>
              <a:t>)</a:t>
            </a:r>
          </a:p>
        </p:txBody>
      </p:sp>
      <p:graphicFrame>
        <p:nvGraphicFramePr>
          <p:cNvPr id="6" name="Tabla 2">
            <a:extLst>
              <a:ext uri="{FF2B5EF4-FFF2-40B4-BE49-F238E27FC236}">
                <a16:creationId xmlns:a16="http://schemas.microsoft.com/office/drawing/2014/main" id="{61900915-87C5-305B-008F-31EB78398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6129"/>
              </p:ext>
            </p:extLst>
          </p:nvPr>
        </p:nvGraphicFramePr>
        <p:xfrm>
          <a:off x="3221753" y="2163544"/>
          <a:ext cx="6354916" cy="255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250">
                  <a:extLst>
                    <a:ext uri="{9D8B030D-6E8A-4147-A177-3AD203B41FA5}">
                      <a16:colId xmlns:a16="http://schemas.microsoft.com/office/drawing/2014/main" val="2134164578"/>
                    </a:ext>
                  </a:extLst>
                </a:gridCol>
                <a:gridCol w="1647666">
                  <a:extLst>
                    <a:ext uri="{9D8B030D-6E8A-4147-A177-3AD203B41FA5}">
                      <a16:colId xmlns:a16="http://schemas.microsoft.com/office/drawing/2014/main" val="922014334"/>
                    </a:ext>
                  </a:extLst>
                </a:gridCol>
              </a:tblGrid>
              <a:tr h="637540">
                <a:tc gridSpan="2">
                  <a:txBody>
                    <a:bodyPr/>
                    <a:lstStyle/>
                    <a:p>
                      <a:pPr lvl="1" algn="l"/>
                      <a:r>
                        <a:rPr lang="es-PY" sz="2400" dirty="0">
                          <a:solidFill>
                            <a:schemeClr val="bg1"/>
                          </a:solidFill>
                          <a:latin typeface="Basic Sans" panose="00000500000000000000" pitchFamily="50" charset="0"/>
                        </a:rPr>
                        <a:t>Varianza explicada por</a:t>
                      </a:r>
                      <a:endParaRPr lang="en-US" sz="2400" dirty="0">
                        <a:solidFill>
                          <a:schemeClr val="bg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6924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Genotipo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4,8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230188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Ambiente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72,8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681247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lvl="2" algn="l"/>
                      <a:r>
                        <a:rPr lang="es-PY" sz="2400" dirty="0">
                          <a:latin typeface="Basic Sans" panose="00000500000000000000" pitchFamily="50" charset="0"/>
                        </a:rPr>
                        <a:t>Interacción </a:t>
                      </a:r>
                      <a:r>
                        <a:rPr lang="es-PY" sz="2400" dirty="0" err="1">
                          <a:latin typeface="Basic Sans" panose="00000500000000000000" pitchFamily="50" charset="0"/>
                        </a:rPr>
                        <a:t>GxA</a:t>
                      </a:r>
                      <a:endParaRPr lang="en-US" sz="2400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9,9 </a:t>
                      </a:r>
                      <a:r>
                        <a:rPr lang="es-PY" sz="2400" b="1" dirty="0">
                          <a:latin typeface="Basic Sans" panose="00000500000000000000" pitchFamily="50" charset="0"/>
                        </a:rPr>
                        <a:t>%</a:t>
                      </a:r>
                      <a:endParaRPr lang="en-US" sz="2400" b="1" dirty="0">
                        <a:latin typeface="Basic Sans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998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762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F63B7E-B4DB-3248-C050-CDC1D6EC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4E0CA7D2-D064-E4FC-6C21-28DB87493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0D84E1B9-F181-F1B1-0381-F26D71F97CE6}"/>
              </a:ext>
            </a:extLst>
          </p:cNvPr>
          <p:cNvSpPr/>
          <p:nvPr/>
        </p:nvSpPr>
        <p:spPr>
          <a:xfrm>
            <a:off x="2848783" y="1249685"/>
            <a:ext cx="71008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 - </a:t>
            </a:r>
            <a:r>
              <a:rPr lang="es-ES" sz="2400" b="1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latin typeface="Azo Sans Medium" panose="020B0703030303020204" pitchFamily="34" charset="0"/>
              </a:rPr>
              <a:t>Estables</a:t>
            </a:r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07DEA95D-948D-181A-3185-F2DD0C9F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51256" r="59473" b="32641"/>
          <a:stretch>
            <a:fillRect/>
          </a:stretch>
        </p:blipFill>
        <p:spPr>
          <a:xfrm>
            <a:off x="6163316" y="2280082"/>
            <a:ext cx="3003432" cy="2438651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18E07D26-B904-9651-590E-981F09AAE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6" t="35304" r="9548" b="47499"/>
          <a:stretch>
            <a:fillRect/>
          </a:stretch>
        </p:blipFill>
        <p:spPr>
          <a:xfrm>
            <a:off x="3494555" y="2234041"/>
            <a:ext cx="2608135" cy="2626532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11FDF8C4-07CB-A42D-4108-C70C68A9E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67198" r="58289" b="29052"/>
          <a:stretch>
            <a:fillRect/>
          </a:stretch>
        </p:blipFill>
        <p:spPr>
          <a:xfrm>
            <a:off x="4641896" y="4718733"/>
            <a:ext cx="3514631" cy="664531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7B58B9BE-C473-F5E1-4625-32C265720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1024" r="86747" b="57759"/>
          <a:stretch>
            <a:fillRect/>
          </a:stretch>
        </p:blipFill>
        <p:spPr>
          <a:xfrm>
            <a:off x="2945824" y="2474358"/>
            <a:ext cx="570328" cy="20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8011A8-4FD8-64DF-A149-D3DBAAE9D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927B69C5-3697-1A5A-0319-ED23067F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6FB689D0-82FF-E39F-F94C-9798D3E7B6AA}"/>
              </a:ext>
            </a:extLst>
          </p:cNvPr>
          <p:cNvSpPr/>
          <p:nvPr/>
        </p:nvSpPr>
        <p:spPr>
          <a:xfrm>
            <a:off x="3019216" y="923806"/>
            <a:ext cx="67599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 -</a:t>
            </a:r>
          </a:p>
          <a:p>
            <a:pPr algn="ctr"/>
            <a:r>
              <a:rPr lang="es-ES" sz="2400" b="1" dirty="0">
                <a:ln w="0"/>
                <a:solidFill>
                  <a:schemeClr val="accent6">
                    <a:lumMod val="75000"/>
                  </a:schemeClr>
                </a:solidFill>
                <a:latin typeface="Azo Sans Medium" panose="020B0703030303020204" pitchFamily="34" charset="0"/>
              </a:rPr>
              <a:t>Adaptables a ambientes de alta productividad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E7D8F317-DC09-0287-4DD0-395DD60B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3987" r="9580" b="64772"/>
          <a:stretch>
            <a:fillRect/>
          </a:stretch>
        </p:blipFill>
        <p:spPr>
          <a:xfrm>
            <a:off x="879896" y="1958008"/>
            <a:ext cx="6808253" cy="3902000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7E62B21E-CC89-EA24-CAB4-6692F6190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35254" r="33825" b="48721"/>
          <a:stretch>
            <a:fillRect/>
          </a:stretch>
        </p:blipFill>
        <p:spPr>
          <a:xfrm>
            <a:off x="7688149" y="1933890"/>
            <a:ext cx="4607827" cy="1958584"/>
          </a:xfrm>
          <a:prstGeom prst="rect">
            <a:avLst/>
          </a:prstGeom>
        </p:spPr>
      </p:pic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87FF2D7E-9111-D16E-116F-FB2D83127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31024" r="87898" b="57759"/>
          <a:stretch>
            <a:fillRect/>
          </a:stretch>
        </p:blipFill>
        <p:spPr>
          <a:xfrm>
            <a:off x="591390" y="2913182"/>
            <a:ext cx="288506" cy="1866314"/>
          </a:xfrm>
          <a:prstGeom prst="rect">
            <a:avLst/>
          </a:prstGeom>
        </p:spPr>
      </p:pic>
      <p:pic>
        <p:nvPicPr>
          <p:cNvPr id="4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DC1B5B4D-8519-BCF6-D847-DA0279209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8" t="50000" r="33825" b="48721"/>
          <a:stretch>
            <a:fillRect/>
          </a:stretch>
        </p:blipFill>
        <p:spPr>
          <a:xfrm>
            <a:off x="7976655" y="3768205"/>
            <a:ext cx="2120138" cy="156267"/>
          </a:xfrm>
          <a:prstGeom prst="rect">
            <a:avLst/>
          </a:prstGeom>
        </p:spPr>
      </p:pic>
      <p:pic>
        <p:nvPicPr>
          <p:cNvPr id="5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215976D8-12DA-0DA6-E76A-AA48EC953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8" t="50000" r="33825" b="48721"/>
          <a:stretch>
            <a:fillRect/>
          </a:stretch>
        </p:blipFill>
        <p:spPr>
          <a:xfrm>
            <a:off x="5568011" y="5826265"/>
            <a:ext cx="2120138" cy="156267"/>
          </a:xfrm>
          <a:prstGeom prst="rect">
            <a:avLst/>
          </a:prstGeom>
        </p:spPr>
      </p:pic>
      <p:pic>
        <p:nvPicPr>
          <p:cNvPr id="6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C075180B-A8D5-6F25-6BC1-55C93475F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8" t="50000" r="33825" b="48721"/>
          <a:stretch>
            <a:fillRect/>
          </a:stretch>
        </p:blipFill>
        <p:spPr>
          <a:xfrm>
            <a:off x="3374175" y="5826265"/>
            <a:ext cx="2120138" cy="156267"/>
          </a:xfrm>
          <a:prstGeom prst="rect">
            <a:avLst/>
          </a:prstGeom>
        </p:spPr>
      </p:pic>
      <p:pic>
        <p:nvPicPr>
          <p:cNvPr id="10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1AC54671-57B7-C8FD-C46C-281C61AC6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8" t="50000" r="33825" b="48721"/>
          <a:stretch>
            <a:fillRect/>
          </a:stretch>
        </p:blipFill>
        <p:spPr>
          <a:xfrm>
            <a:off x="1180339" y="5826265"/>
            <a:ext cx="2120138" cy="156267"/>
          </a:xfrm>
          <a:prstGeom prst="rect">
            <a:avLst/>
          </a:prstGeom>
        </p:spPr>
      </p:pic>
      <p:pic>
        <p:nvPicPr>
          <p:cNvPr id="11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7F5D75A9-31FB-515C-B818-593E95CEA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68052" r="58289" b="30209"/>
          <a:stretch>
            <a:fillRect/>
          </a:stretch>
        </p:blipFill>
        <p:spPr>
          <a:xfrm>
            <a:off x="2844758" y="6198538"/>
            <a:ext cx="3041305" cy="266619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9BBCA46D-DBB8-2515-3587-49B362167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68052" r="58289" b="30209"/>
          <a:stretch>
            <a:fillRect/>
          </a:stretch>
        </p:blipFill>
        <p:spPr>
          <a:xfrm>
            <a:off x="8471409" y="4071561"/>
            <a:ext cx="3041305" cy="2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4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AFEF0C-A9FC-7A5C-6CB0-D5D9167B5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54857515-D4B9-E3DE-77E3-8266D408D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37B6FC2E-3B5F-6AFA-DC68-FE56A3A24249}"/>
              </a:ext>
            </a:extLst>
          </p:cNvPr>
          <p:cNvSpPr/>
          <p:nvPr/>
        </p:nvSpPr>
        <p:spPr>
          <a:xfrm>
            <a:off x="2987956" y="859311"/>
            <a:ext cx="68225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Índice ambiental linealmente ajustado</a:t>
            </a:r>
          </a:p>
          <a:p>
            <a:pPr algn="ctr"/>
            <a:r>
              <a:rPr lang="es-ES" sz="2400" b="1" dirty="0">
                <a:ln w="0"/>
                <a:solidFill>
                  <a:schemeClr val="accent2">
                    <a:lumMod val="75000"/>
                  </a:schemeClr>
                </a:solidFill>
                <a:latin typeface="Azo Sans Medium" panose="020B0703030303020204" pitchFamily="34" charset="0"/>
              </a:rPr>
              <a:t>Adaptables a ambientes de baja productividad</a:t>
            </a:r>
          </a:p>
        </p:txBody>
      </p:sp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C2F8791B-9549-B1FC-909F-655BBFF9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4142" r="7610" b="59410"/>
          <a:stretch>
            <a:fillRect/>
          </a:stretch>
        </p:blipFill>
        <p:spPr>
          <a:xfrm>
            <a:off x="2708478" y="1880719"/>
            <a:ext cx="7381463" cy="44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07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405A69A-A22D-B9BE-E0E9-E7050985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AI-generated content may be incorrect.">
            <a:extLst>
              <a:ext uri="{FF2B5EF4-FFF2-40B4-BE49-F238E27FC236}">
                <a16:creationId xmlns:a16="http://schemas.microsoft.com/office/drawing/2014/main" id="{6985E44F-6D73-2D44-DEB8-B56AEDB56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2" name="Rectángulo 4">
            <a:extLst>
              <a:ext uri="{FF2B5EF4-FFF2-40B4-BE49-F238E27FC236}">
                <a16:creationId xmlns:a16="http://schemas.microsoft.com/office/drawing/2014/main" id="{66D4B87E-D920-2242-54CF-93577BF39A02}"/>
              </a:ext>
            </a:extLst>
          </p:cNvPr>
          <p:cNvSpPr/>
          <p:nvPr/>
        </p:nvSpPr>
        <p:spPr>
          <a:xfrm>
            <a:off x="4122947" y="955562"/>
            <a:ext cx="45525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</a:rPr>
              <a:t>Regresión por ambiente SREG 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97FAE0E8-35E6-1CBE-C619-FB68C00E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43901" r="9698" b="25389"/>
          <a:stretch>
            <a:fillRect/>
          </a:stretch>
        </p:blipFill>
        <p:spPr>
          <a:xfrm>
            <a:off x="2420763" y="1542357"/>
            <a:ext cx="7956898" cy="4354337"/>
          </a:xfrm>
          <a:prstGeom prst="rect">
            <a:avLst/>
          </a:prstGeom>
        </p:spPr>
      </p:pic>
      <p:sp>
        <p:nvSpPr>
          <p:cNvPr id="4" name="Triángulo isósceles 15">
            <a:extLst>
              <a:ext uri="{FF2B5EF4-FFF2-40B4-BE49-F238E27FC236}">
                <a16:creationId xmlns:a16="http://schemas.microsoft.com/office/drawing/2014/main" id="{3C7985A7-2F87-12C6-9B6C-1D051DD6CDEC}"/>
              </a:ext>
            </a:extLst>
          </p:cNvPr>
          <p:cNvSpPr/>
          <p:nvPr/>
        </p:nvSpPr>
        <p:spPr>
          <a:xfrm>
            <a:off x="6569204" y="1540043"/>
            <a:ext cx="3546947" cy="1886552"/>
          </a:xfrm>
          <a:custGeom>
            <a:avLst/>
            <a:gdLst>
              <a:gd name="connsiteX0" fmla="*/ 0 w 4581833"/>
              <a:gd name="connsiteY0" fmla="*/ 2349502 h 2349502"/>
              <a:gd name="connsiteX1" fmla="*/ 2290917 w 4581833"/>
              <a:gd name="connsiteY1" fmla="*/ 0 h 2349502"/>
              <a:gd name="connsiteX2" fmla="*/ 4581833 w 4581833"/>
              <a:gd name="connsiteY2" fmla="*/ 2349502 h 2349502"/>
              <a:gd name="connsiteX3" fmla="*/ 0 w 4581833"/>
              <a:gd name="connsiteY3" fmla="*/ 2349502 h 2349502"/>
              <a:gd name="connsiteX0" fmla="*/ 0 w 4188543"/>
              <a:gd name="connsiteY0" fmla="*/ 1710405 h 2349502"/>
              <a:gd name="connsiteX1" fmla="*/ 1897627 w 4188543"/>
              <a:gd name="connsiteY1" fmla="*/ 0 h 2349502"/>
              <a:gd name="connsiteX2" fmla="*/ 4188543 w 4188543"/>
              <a:gd name="connsiteY2" fmla="*/ 2349502 h 2349502"/>
              <a:gd name="connsiteX3" fmla="*/ 0 w 4188543"/>
              <a:gd name="connsiteY3" fmla="*/ 1710405 h 2349502"/>
              <a:gd name="connsiteX0" fmla="*/ 0 w 4149214"/>
              <a:gd name="connsiteY0" fmla="*/ 1710405 h 2398663"/>
              <a:gd name="connsiteX1" fmla="*/ 1897627 w 4149214"/>
              <a:gd name="connsiteY1" fmla="*/ 0 h 2398663"/>
              <a:gd name="connsiteX2" fmla="*/ 4149214 w 4149214"/>
              <a:gd name="connsiteY2" fmla="*/ 2398663 h 2398663"/>
              <a:gd name="connsiteX3" fmla="*/ 0 w 4149214"/>
              <a:gd name="connsiteY3" fmla="*/ 1710405 h 2398663"/>
              <a:gd name="connsiteX0" fmla="*/ 373625 w 4522839"/>
              <a:gd name="connsiteY0" fmla="*/ 1671076 h 2359334"/>
              <a:gd name="connsiteX1" fmla="*/ 0 w 4522839"/>
              <a:gd name="connsiteY1" fmla="*/ 0 h 2359334"/>
              <a:gd name="connsiteX2" fmla="*/ 4522839 w 4522839"/>
              <a:gd name="connsiteY2" fmla="*/ 2359334 h 2359334"/>
              <a:gd name="connsiteX3" fmla="*/ 373625 w 4522839"/>
              <a:gd name="connsiteY3" fmla="*/ 1671076 h 2359334"/>
              <a:gd name="connsiteX0" fmla="*/ 373625 w 4535031"/>
              <a:gd name="connsiteY0" fmla="*/ 1671076 h 2377622"/>
              <a:gd name="connsiteX1" fmla="*/ 0 w 4535031"/>
              <a:gd name="connsiteY1" fmla="*/ 0 h 2377622"/>
              <a:gd name="connsiteX2" fmla="*/ 4535031 w 4535031"/>
              <a:gd name="connsiteY2" fmla="*/ 2377622 h 2377622"/>
              <a:gd name="connsiteX3" fmla="*/ 373625 w 4535031"/>
              <a:gd name="connsiteY3" fmla="*/ 1671076 h 2377622"/>
              <a:gd name="connsiteX0" fmla="*/ 373625 w 4607421"/>
              <a:gd name="connsiteY0" fmla="*/ 1671076 h 2404292"/>
              <a:gd name="connsiteX1" fmla="*/ 0 w 4607421"/>
              <a:gd name="connsiteY1" fmla="*/ 0 h 2404292"/>
              <a:gd name="connsiteX2" fmla="*/ 4607421 w 4607421"/>
              <a:gd name="connsiteY2" fmla="*/ 2404292 h 2404292"/>
              <a:gd name="connsiteX3" fmla="*/ 373625 w 4607421"/>
              <a:gd name="connsiteY3" fmla="*/ 1671076 h 2404292"/>
              <a:gd name="connsiteX0" fmla="*/ 0 w 4233796"/>
              <a:gd name="connsiteY0" fmla="*/ 1602944 h 2336160"/>
              <a:gd name="connsiteX1" fmla="*/ 1052184 w 4233796"/>
              <a:gd name="connsiteY1" fmla="*/ 0 h 2336160"/>
              <a:gd name="connsiteX2" fmla="*/ 4233796 w 4233796"/>
              <a:gd name="connsiteY2" fmla="*/ 2336160 h 2336160"/>
              <a:gd name="connsiteX3" fmla="*/ 0 w 4233796"/>
              <a:gd name="connsiteY3" fmla="*/ 1602944 h 2336160"/>
              <a:gd name="connsiteX0" fmla="*/ 0 w 4989613"/>
              <a:gd name="connsiteY0" fmla="*/ 1602944 h 2209361"/>
              <a:gd name="connsiteX1" fmla="*/ 1052184 w 4989613"/>
              <a:gd name="connsiteY1" fmla="*/ 0 h 2209361"/>
              <a:gd name="connsiteX2" fmla="*/ 4989613 w 4989613"/>
              <a:gd name="connsiteY2" fmla="*/ 2209361 h 2209361"/>
              <a:gd name="connsiteX3" fmla="*/ 0 w 4989613"/>
              <a:gd name="connsiteY3" fmla="*/ 1602944 h 2209361"/>
              <a:gd name="connsiteX0" fmla="*/ 0 w 4928294"/>
              <a:gd name="connsiteY0" fmla="*/ 1624822 h 2209361"/>
              <a:gd name="connsiteX1" fmla="*/ 990865 w 4928294"/>
              <a:gd name="connsiteY1" fmla="*/ 0 h 2209361"/>
              <a:gd name="connsiteX2" fmla="*/ 4928294 w 4928294"/>
              <a:gd name="connsiteY2" fmla="*/ 2209361 h 2209361"/>
              <a:gd name="connsiteX3" fmla="*/ 0 w 4928294"/>
              <a:gd name="connsiteY3" fmla="*/ 1624822 h 2209361"/>
              <a:gd name="connsiteX0" fmla="*/ 61319 w 4989613"/>
              <a:gd name="connsiteY0" fmla="*/ 1880204 h 2464743"/>
              <a:gd name="connsiteX1" fmla="*/ 0 w 4989613"/>
              <a:gd name="connsiteY1" fmla="*/ 0 h 2464743"/>
              <a:gd name="connsiteX2" fmla="*/ 4989613 w 4989613"/>
              <a:gd name="connsiteY2" fmla="*/ 2464743 h 2464743"/>
              <a:gd name="connsiteX3" fmla="*/ 61319 w 4989613"/>
              <a:gd name="connsiteY3" fmla="*/ 1880204 h 2464743"/>
              <a:gd name="connsiteX0" fmla="*/ 61319 w 4757240"/>
              <a:gd name="connsiteY0" fmla="*/ 1880204 h 1880204"/>
              <a:gd name="connsiteX1" fmla="*/ 0 w 4757240"/>
              <a:gd name="connsiteY1" fmla="*/ 0 h 1880204"/>
              <a:gd name="connsiteX2" fmla="*/ 4757240 w 4757240"/>
              <a:gd name="connsiteY2" fmla="*/ 544910 h 1880204"/>
              <a:gd name="connsiteX3" fmla="*/ 61319 w 4757240"/>
              <a:gd name="connsiteY3" fmla="*/ 1880204 h 1880204"/>
              <a:gd name="connsiteX0" fmla="*/ 96874 w 4757240"/>
              <a:gd name="connsiteY0" fmla="*/ 1941861 h 1941861"/>
              <a:gd name="connsiteX1" fmla="*/ 0 w 4757240"/>
              <a:gd name="connsiteY1" fmla="*/ 0 h 1941861"/>
              <a:gd name="connsiteX2" fmla="*/ 4757240 w 4757240"/>
              <a:gd name="connsiteY2" fmla="*/ 544910 h 1941861"/>
              <a:gd name="connsiteX3" fmla="*/ 96874 w 4757240"/>
              <a:gd name="connsiteY3" fmla="*/ 1941861 h 194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7240" h="1941861">
                <a:moveTo>
                  <a:pt x="96874" y="1941861"/>
                </a:moveTo>
                <a:lnTo>
                  <a:pt x="0" y="0"/>
                </a:lnTo>
                <a:lnTo>
                  <a:pt x="4757240" y="544910"/>
                </a:lnTo>
                <a:lnTo>
                  <a:pt x="96874" y="19418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63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ángulo isósceles 15">
            <a:extLst>
              <a:ext uri="{FF2B5EF4-FFF2-40B4-BE49-F238E27FC236}">
                <a16:creationId xmlns:a16="http://schemas.microsoft.com/office/drawing/2014/main" id="{E08F95E5-C27F-37B7-322D-A0D78FC5D6D6}"/>
              </a:ext>
            </a:extLst>
          </p:cNvPr>
          <p:cNvSpPr/>
          <p:nvPr/>
        </p:nvSpPr>
        <p:spPr>
          <a:xfrm>
            <a:off x="6629282" y="2068001"/>
            <a:ext cx="3537613" cy="3122504"/>
          </a:xfrm>
          <a:custGeom>
            <a:avLst/>
            <a:gdLst>
              <a:gd name="connsiteX0" fmla="*/ 0 w 4581833"/>
              <a:gd name="connsiteY0" fmla="*/ 2349502 h 2349502"/>
              <a:gd name="connsiteX1" fmla="*/ 2290917 w 4581833"/>
              <a:gd name="connsiteY1" fmla="*/ 0 h 2349502"/>
              <a:gd name="connsiteX2" fmla="*/ 4581833 w 4581833"/>
              <a:gd name="connsiteY2" fmla="*/ 2349502 h 2349502"/>
              <a:gd name="connsiteX3" fmla="*/ 0 w 4581833"/>
              <a:gd name="connsiteY3" fmla="*/ 2349502 h 2349502"/>
              <a:gd name="connsiteX0" fmla="*/ 0 w 4188543"/>
              <a:gd name="connsiteY0" fmla="*/ 1710405 h 2349502"/>
              <a:gd name="connsiteX1" fmla="*/ 1897627 w 4188543"/>
              <a:gd name="connsiteY1" fmla="*/ 0 h 2349502"/>
              <a:gd name="connsiteX2" fmla="*/ 4188543 w 4188543"/>
              <a:gd name="connsiteY2" fmla="*/ 2349502 h 2349502"/>
              <a:gd name="connsiteX3" fmla="*/ 0 w 4188543"/>
              <a:gd name="connsiteY3" fmla="*/ 1710405 h 2349502"/>
              <a:gd name="connsiteX0" fmla="*/ 0 w 4149214"/>
              <a:gd name="connsiteY0" fmla="*/ 1710405 h 2398663"/>
              <a:gd name="connsiteX1" fmla="*/ 1897627 w 4149214"/>
              <a:gd name="connsiteY1" fmla="*/ 0 h 2398663"/>
              <a:gd name="connsiteX2" fmla="*/ 4149214 w 4149214"/>
              <a:gd name="connsiteY2" fmla="*/ 2398663 h 2398663"/>
              <a:gd name="connsiteX3" fmla="*/ 0 w 4149214"/>
              <a:gd name="connsiteY3" fmla="*/ 1710405 h 2398663"/>
              <a:gd name="connsiteX0" fmla="*/ 373625 w 4522839"/>
              <a:gd name="connsiteY0" fmla="*/ 1671076 h 2359334"/>
              <a:gd name="connsiteX1" fmla="*/ 0 w 4522839"/>
              <a:gd name="connsiteY1" fmla="*/ 0 h 2359334"/>
              <a:gd name="connsiteX2" fmla="*/ 4522839 w 4522839"/>
              <a:gd name="connsiteY2" fmla="*/ 2359334 h 2359334"/>
              <a:gd name="connsiteX3" fmla="*/ 373625 w 4522839"/>
              <a:gd name="connsiteY3" fmla="*/ 1671076 h 2359334"/>
              <a:gd name="connsiteX0" fmla="*/ 373625 w 4535031"/>
              <a:gd name="connsiteY0" fmla="*/ 1671076 h 2377622"/>
              <a:gd name="connsiteX1" fmla="*/ 0 w 4535031"/>
              <a:gd name="connsiteY1" fmla="*/ 0 h 2377622"/>
              <a:gd name="connsiteX2" fmla="*/ 4535031 w 4535031"/>
              <a:gd name="connsiteY2" fmla="*/ 2377622 h 2377622"/>
              <a:gd name="connsiteX3" fmla="*/ 373625 w 4535031"/>
              <a:gd name="connsiteY3" fmla="*/ 1671076 h 2377622"/>
              <a:gd name="connsiteX0" fmla="*/ 0 w 5540626"/>
              <a:gd name="connsiteY0" fmla="*/ 1640596 h 2377622"/>
              <a:gd name="connsiteX1" fmla="*/ 1005595 w 5540626"/>
              <a:gd name="connsiteY1" fmla="*/ 0 h 2377622"/>
              <a:gd name="connsiteX2" fmla="*/ 5540626 w 5540626"/>
              <a:gd name="connsiteY2" fmla="*/ 2377622 h 2377622"/>
              <a:gd name="connsiteX3" fmla="*/ 0 w 5540626"/>
              <a:gd name="connsiteY3" fmla="*/ 1640596 h 2377622"/>
              <a:gd name="connsiteX0" fmla="*/ 0 w 5182486"/>
              <a:gd name="connsiteY0" fmla="*/ 1640596 h 1640596"/>
              <a:gd name="connsiteX1" fmla="*/ 1005595 w 5182486"/>
              <a:gd name="connsiteY1" fmla="*/ 0 h 1640596"/>
              <a:gd name="connsiteX2" fmla="*/ 5182486 w 5182486"/>
              <a:gd name="connsiteY2" fmla="*/ 716462 h 1640596"/>
              <a:gd name="connsiteX3" fmla="*/ 0 w 5182486"/>
              <a:gd name="connsiteY3" fmla="*/ 1640596 h 1640596"/>
              <a:gd name="connsiteX0" fmla="*/ 0 w 5182486"/>
              <a:gd name="connsiteY0" fmla="*/ 1671076 h 1671076"/>
              <a:gd name="connsiteX1" fmla="*/ 1005595 w 5182486"/>
              <a:gd name="connsiteY1" fmla="*/ 0 h 1671076"/>
              <a:gd name="connsiteX2" fmla="*/ 5182486 w 5182486"/>
              <a:gd name="connsiteY2" fmla="*/ 746942 h 1671076"/>
              <a:gd name="connsiteX3" fmla="*/ 0 w 5182486"/>
              <a:gd name="connsiteY3" fmla="*/ 1671076 h 1671076"/>
              <a:gd name="connsiteX0" fmla="*/ 0 w 5201536"/>
              <a:gd name="connsiteY0" fmla="*/ 1671076 h 1671076"/>
              <a:gd name="connsiteX1" fmla="*/ 1024645 w 5201536"/>
              <a:gd name="connsiteY1" fmla="*/ 0 h 1671076"/>
              <a:gd name="connsiteX2" fmla="*/ 5201536 w 5201536"/>
              <a:gd name="connsiteY2" fmla="*/ 746942 h 1671076"/>
              <a:gd name="connsiteX3" fmla="*/ 0 w 5201536"/>
              <a:gd name="connsiteY3" fmla="*/ 1671076 h 1671076"/>
              <a:gd name="connsiteX0" fmla="*/ 0 w 5216776"/>
              <a:gd name="connsiteY0" fmla="*/ 1671076 h 1671076"/>
              <a:gd name="connsiteX1" fmla="*/ 1024645 w 5216776"/>
              <a:gd name="connsiteY1" fmla="*/ 0 h 1671076"/>
              <a:gd name="connsiteX2" fmla="*/ 5216776 w 5216776"/>
              <a:gd name="connsiteY2" fmla="*/ 743132 h 1671076"/>
              <a:gd name="connsiteX3" fmla="*/ 0 w 5216776"/>
              <a:gd name="connsiteY3" fmla="*/ 1671076 h 1671076"/>
              <a:gd name="connsiteX0" fmla="*/ 0 w 4706637"/>
              <a:gd name="connsiteY0" fmla="*/ 1671076 h 1671076"/>
              <a:gd name="connsiteX1" fmla="*/ 1024645 w 4706637"/>
              <a:gd name="connsiteY1" fmla="*/ 0 h 1671076"/>
              <a:gd name="connsiteX2" fmla="*/ 4706637 w 4706637"/>
              <a:gd name="connsiteY2" fmla="*/ 521751 h 1671076"/>
              <a:gd name="connsiteX3" fmla="*/ 0 w 4706637"/>
              <a:gd name="connsiteY3" fmla="*/ 1671076 h 1671076"/>
              <a:gd name="connsiteX0" fmla="*/ 0 w 4706637"/>
              <a:gd name="connsiteY0" fmla="*/ 1728827 h 1728827"/>
              <a:gd name="connsiteX1" fmla="*/ 1015020 w 4706637"/>
              <a:gd name="connsiteY1" fmla="*/ 0 h 1728827"/>
              <a:gd name="connsiteX2" fmla="*/ 4706637 w 4706637"/>
              <a:gd name="connsiteY2" fmla="*/ 579502 h 1728827"/>
              <a:gd name="connsiteX3" fmla="*/ 0 w 4706637"/>
              <a:gd name="connsiteY3" fmla="*/ 1728827 h 1728827"/>
              <a:gd name="connsiteX0" fmla="*/ 0 w 4456380"/>
              <a:gd name="connsiteY0" fmla="*/ 1680701 h 1680701"/>
              <a:gd name="connsiteX1" fmla="*/ 764763 w 4456380"/>
              <a:gd name="connsiteY1" fmla="*/ 0 h 1680701"/>
              <a:gd name="connsiteX2" fmla="*/ 4456380 w 4456380"/>
              <a:gd name="connsiteY2" fmla="*/ 579502 h 1680701"/>
              <a:gd name="connsiteX3" fmla="*/ 0 w 4456380"/>
              <a:gd name="connsiteY3" fmla="*/ 1680701 h 1680701"/>
              <a:gd name="connsiteX0" fmla="*/ 0 w 4456380"/>
              <a:gd name="connsiteY0" fmla="*/ 1786579 h 1786579"/>
              <a:gd name="connsiteX1" fmla="*/ 524131 w 4456380"/>
              <a:gd name="connsiteY1" fmla="*/ 0 h 1786579"/>
              <a:gd name="connsiteX2" fmla="*/ 4456380 w 4456380"/>
              <a:gd name="connsiteY2" fmla="*/ 685380 h 1786579"/>
              <a:gd name="connsiteX3" fmla="*/ 0 w 4456380"/>
              <a:gd name="connsiteY3" fmla="*/ 1786579 h 1786579"/>
              <a:gd name="connsiteX0" fmla="*/ 0 w 4061744"/>
              <a:gd name="connsiteY0" fmla="*/ 3151380 h 3151380"/>
              <a:gd name="connsiteX1" fmla="*/ 524131 w 4061744"/>
              <a:gd name="connsiteY1" fmla="*/ 1364801 h 3151380"/>
              <a:gd name="connsiteX2" fmla="*/ 4061744 w 4061744"/>
              <a:gd name="connsiteY2" fmla="*/ 0 h 3151380"/>
              <a:gd name="connsiteX3" fmla="*/ 0 w 4061744"/>
              <a:gd name="connsiteY3" fmla="*/ 3151380 h 3151380"/>
              <a:gd name="connsiteX0" fmla="*/ 2382699 w 3537613"/>
              <a:gd name="connsiteY0" fmla="*/ 3122504 h 3122504"/>
              <a:gd name="connsiteX1" fmla="*/ 0 w 3537613"/>
              <a:gd name="connsiteY1" fmla="*/ 1364801 h 3122504"/>
              <a:gd name="connsiteX2" fmla="*/ 3537613 w 3537613"/>
              <a:gd name="connsiteY2" fmla="*/ 0 h 3122504"/>
              <a:gd name="connsiteX3" fmla="*/ 2382699 w 3537613"/>
              <a:gd name="connsiteY3" fmla="*/ 3122504 h 312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613" h="3122504">
                <a:moveTo>
                  <a:pt x="2382699" y="3122504"/>
                </a:moveTo>
                <a:lnTo>
                  <a:pt x="0" y="1364801"/>
                </a:lnTo>
                <a:lnTo>
                  <a:pt x="3537613" y="0"/>
                </a:lnTo>
                <a:lnTo>
                  <a:pt x="2382699" y="312250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5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EB3F2F3D-C4EC-35F7-2D9E-2405910A3207}"/>
              </a:ext>
            </a:extLst>
          </p:cNvPr>
          <p:cNvSpPr/>
          <p:nvPr/>
        </p:nvSpPr>
        <p:spPr>
          <a:xfrm>
            <a:off x="6590780" y="3436218"/>
            <a:ext cx="2389589" cy="1739474"/>
          </a:xfrm>
          <a:custGeom>
            <a:avLst/>
            <a:gdLst>
              <a:gd name="connsiteX0" fmla="*/ 0 w 1600318"/>
              <a:gd name="connsiteY0" fmla="*/ 2153360 h 2153360"/>
              <a:gd name="connsiteX1" fmla="*/ 800159 w 1600318"/>
              <a:gd name="connsiteY1" fmla="*/ 0 h 2153360"/>
              <a:gd name="connsiteX2" fmla="*/ 1600318 w 1600318"/>
              <a:gd name="connsiteY2" fmla="*/ 2153360 h 2153360"/>
              <a:gd name="connsiteX3" fmla="*/ 0 w 1600318"/>
              <a:gd name="connsiteY3" fmla="*/ 2153360 h 2153360"/>
              <a:gd name="connsiteX0" fmla="*/ 0 w 1600318"/>
              <a:gd name="connsiteY0" fmla="*/ 2220737 h 2220737"/>
              <a:gd name="connsiteX1" fmla="*/ 1262 w 1600318"/>
              <a:gd name="connsiteY1" fmla="*/ 0 h 2220737"/>
              <a:gd name="connsiteX2" fmla="*/ 1600318 w 1600318"/>
              <a:gd name="connsiteY2" fmla="*/ 2220737 h 2220737"/>
              <a:gd name="connsiteX3" fmla="*/ 0 w 1600318"/>
              <a:gd name="connsiteY3" fmla="*/ 2220737 h 2220737"/>
              <a:gd name="connsiteX0" fmla="*/ 0 w 2379964"/>
              <a:gd name="connsiteY0" fmla="*/ 2220737 h 2220737"/>
              <a:gd name="connsiteX1" fmla="*/ 1262 w 2379964"/>
              <a:gd name="connsiteY1" fmla="*/ 0 h 2220737"/>
              <a:gd name="connsiteX2" fmla="*/ 2379964 w 2379964"/>
              <a:gd name="connsiteY2" fmla="*/ 1777975 h 2220737"/>
              <a:gd name="connsiteX3" fmla="*/ 0 w 2379964"/>
              <a:gd name="connsiteY3" fmla="*/ 2220737 h 2220737"/>
              <a:gd name="connsiteX0" fmla="*/ 0 w 2418465"/>
              <a:gd name="connsiteY0" fmla="*/ 1720223 h 1777975"/>
              <a:gd name="connsiteX1" fmla="*/ 39763 w 2418465"/>
              <a:gd name="connsiteY1" fmla="*/ 0 h 1777975"/>
              <a:gd name="connsiteX2" fmla="*/ 2418465 w 2418465"/>
              <a:gd name="connsiteY2" fmla="*/ 1777975 h 1777975"/>
              <a:gd name="connsiteX3" fmla="*/ 0 w 2418465"/>
              <a:gd name="connsiteY3" fmla="*/ 1720223 h 1777975"/>
              <a:gd name="connsiteX0" fmla="*/ 0 w 2389589"/>
              <a:gd name="connsiteY0" fmla="*/ 1720223 h 1739474"/>
              <a:gd name="connsiteX1" fmla="*/ 39763 w 2389589"/>
              <a:gd name="connsiteY1" fmla="*/ 0 h 1739474"/>
              <a:gd name="connsiteX2" fmla="*/ 2389589 w 2389589"/>
              <a:gd name="connsiteY2" fmla="*/ 1739474 h 1739474"/>
              <a:gd name="connsiteX3" fmla="*/ 0 w 2389589"/>
              <a:gd name="connsiteY3" fmla="*/ 1720223 h 173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9589" h="1739474">
                <a:moveTo>
                  <a:pt x="0" y="1720223"/>
                </a:moveTo>
                <a:cubicBezTo>
                  <a:pt x="421" y="979977"/>
                  <a:pt x="39342" y="740246"/>
                  <a:pt x="39763" y="0"/>
                </a:cubicBezTo>
                <a:lnTo>
                  <a:pt x="2389589" y="1739474"/>
                </a:lnTo>
                <a:lnTo>
                  <a:pt x="0" y="1720223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3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F806A-4FB4-63D1-172A-75C76FDB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AI-generated content may be incorrect.">
            <a:extLst>
              <a:ext uri="{FF2B5EF4-FFF2-40B4-BE49-F238E27FC236}">
                <a16:creationId xmlns:a16="http://schemas.microsoft.com/office/drawing/2014/main" id="{65D3A9E3-8E81-301B-FA36-1953B0359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C197F001-BDE8-1331-36A0-61E0EACCE569}"/>
              </a:ext>
            </a:extLst>
          </p:cNvPr>
          <p:cNvSpPr/>
          <p:nvPr/>
        </p:nvSpPr>
        <p:spPr>
          <a:xfrm>
            <a:off x="5495758" y="1117291"/>
            <a:ext cx="18069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latin typeface="Azo Sans Medium" panose="020B0703030303020204" pitchFamily="34" charset="0"/>
              </a:rPr>
              <a:t>Conclusión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221117D-92D0-C7FD-80C3-288AF5DFA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000" y="1957800"/>
            <a:ext cx="10820421" cy="32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91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69000-52F5-98D0-865F-6B212034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reen leaf&#10;&#10;AI-generated content may be incorrect.">
            <a:extLst>
              <a:ext uri="{FF2B5EF4-FFF2-40B4-BE49-F238E27FC236}">
                <a16:creationId xmlns:a16="http://schemas.microsoft.com/office/drawing/2014/main" id="{4BD278E7-8EE1-8234-83A4-CD8629F0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6AEEACE3-BF54-734B-636D-65D0CFB04830}"/>
              </a:ext>
            </a:extLst>
          </p:cNvPr>
          <p:cNvSpPr/>
          <p:nvPr/>
        </p:nvSpPr>
        <p:spPr>
          <a:xfrm>
            <a:off x="5269735" y="1050004"/>
            <a:ext cx="22589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latin typeface="Azo Sans Medium" panose="020B0703030303020204" pitchFamily="34" charset="0"/>
              </a:rPr>
              <a:t>Mensaje Final</a:t>
            </a:r>
          </a:p>
        </p:txBody>
      </p:sp>
      <p:sp>
        <p:nvSpPr>
          <p:cNvPr id="6" name="Rectángulo 10">
            <a:extLst>
              <a:ext uri="{FF2B5EF4-FFF2-40B4-BE49-F238E27FC236}">
                <a16:creationId xmlns:a16="http://schemas.microsoft.com/office/drawing/2014/main" id="{660D29CB-B8B0-121F-A306-CBDAF86D5E64}"/>
              </a:ext>
            </a:extLst>
          </p:cNvPr>
          <p:cNvSpPr/>
          <p:nvPr/>
        </p:nvSpPr>
        <p:spPr>
          <a:xfrm>
            <a:off x="960468" y="1829941"/>
            <a:ext cx="1087748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o Sans" panose="020B0603030303020204" pitchFamily="34" charset="0"/>
              </a:rPr>
              <a:t>Una campaña de condiciones ambientales más benignos para Soja y Maíz lo que se refleja en los rendimientos</a:t>
            </a:r>
          </a:p>
          <a:p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o Sans" panose="020B0603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o Sans" panose="020B0603030303020204" pitchFamily="34" charset="0"/>
              </a:rPr>
              <a:t>La variabilidad por efecto de la genética fue más importante que en años anteriores, mientras que el efecto por el ambiente fue menor</a:t>
            </a:r>
          </a:p>
        </p:txBody>
      </p:sp>
    </p:spTree>
    <p:extLst>
      <p:ext uri="{BB962C8B-B14F-4D97-AF65-F5344CB8AC3E}">
        <p14:creationId xmlns:p14="http://schemas.microsoft.com/office/powerpoint/2010/main" val="3813560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field with many rows of green plants&#10;&#10;AI-generated content may be incorrect.">
            <a:extLst>
              <a:ext uri="{FF2B5EF4-FFF2-40B4-BE49-F238E27FC236}">
                <a16:creationId xmlns:a16="http://schemas.microsoft.com/office/drawing/2014/main" id="{14ECF845-372E-1008-CEB8-C119F7448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r="18799"/>
          <a:stretch>
            <a:fillRect/>
          </a:stretch>
        </p:blipFill>
        <p:spPr>
          <a:xfrm>
            <a:off x="-1" y="-7626"/>
            <a:ext cx="7749139" cy="7206939"/>
          </a:xfrm>
          <a:prstGeom prst="rect">
            <a:avLst/>
          </a:prstGeom>
        </p:spPr>
      </p:pic>
      <p:pic>
        <p:nvPicPr>
          <p:cNvPr id="3" name="Imagen 6" descr="Icono&#10;&#10;Descripción generada automáticamente">
            <a:extLst>
              <a:ext uri="{FF2B5EF4-FFF2-40B4-BE49-F238E27FC236}">
                <a16:creationId xmlns:a16="http://schemas.microsoft.com/office/drawing/2014/main" id="{CB56988D-ACE7-CB5A-DCA6-0199E7BF3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97" y="5951860"/>
            <a:ext cx="2157570" cy="618302"/>
          </a:xfrm>
          <a:prstGeom prst="rect">
            <a:avLst/>
          </a:prstGeom>
        </p:spPr>
      </p:pic>
      <p:sp>
        <p:nvSpPr>
          <p:cNvPr id="4" name="Rectángulo 26">
            <a:extLst>
              <a:ext uri="{FF2B5EF4-FFF2-40B4-BE49-F238E27FC236}">
                <a16:creationId xmlns:a16="http://schemas.microsoft.com/office/drawing/2014/main" id="{B2B9D1D3-97B2-2FBF-152C-E4380285B2D2}"/>
              </a:ext>
            </a:extLst>
          </p:cNvPr>
          <p:cNvSpPr/>
          <p:nvPr/>
        </p:nvSpPr>
        <p:spPr>
          <a:xfrm>
            <a:off x="7015928" y="821271"/>
            <a:ext cx="4591050" cy="1080524"/>
          </a:xfrm>
          <a:prstGeom prst="rect">
            <a:avLst/>
          </a:prstGeom>
          <a:solidFill>
            <a:srgbClr val="315A27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22">
            <a:extLst>
              <a:ext uri="{FF2B5EF4-FFF2-40B4-BE49-F238E27FC236}">
                <a16:creationId xmlns:a16="http://schemas.microsoft.com/office/drawing/2014/main" id="{24C5E8E9-A9F5-D4C9-EA88-D97B39E8F42E}"/>
              </a:ext>
            </a:extLst>
          </p:cNvPr>
          <p:cNvSpPr/>
          <p:nvPr/>
        </p:nvSpPr>
        <p:spPr>
          <a:xfrm>
            <a:off x="7581663" y="1097066"/>
            <a:ext cx="35958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o Sans Medium" panose="020B0703030303020204" pitchFamily="34" charset="0"/>
              </a:rPr>
              <a:t>¡MUCHAS GRACIAS!</a:t>
            </a:r>
            <a:endParaRPr lang="es-E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o Sans Medium" panose="020B0703030303020204" pitchFamily="34" charset="0"/>
            </a:endParaRPr>
          </a:p>
        </p:txBody>
      </p:sp>
      <p:sp>
        <p:nvSpPr>
          <p:cNvPr id="9" name="Rectángulo 28">
            <a:extLst>
              <a:ext uri="{FF2B5EF4-FFF2-40B4-BE49-F238E27FC236}">
                <a16:creationId xmlns:a16="http://schemas.microsoft.com/office/drawing/2014/main" id="{CF3E870F-A9FB-144B-4ED3-6BEE96090A4A}"/>
              </a:ext>
            </a:extLst>
          </p:cNvPr>
          <p:cNvSpPr/>
          <p:nvPr/>
        </p:nvSpPr>
        <p:spPr>
          <a:xfrm>
            <a:off x="693737" y="552162"/>
            <a:ext cx="11410949" cy="60949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C0D8DAF-F245-10A9-BF85-9699D1FFD24F}"/>
              </a:ext>
            </a:extLst>
          </p:cNvPr>
          <p:cNvGrpSpPr/>
          <p:nvPr/>
        </p:nvGrpSpPr>
        <p:grpSpPr>
          <a:xfrm>
            <a:off x="7749138" y="2177590"/>
            <a:ext cx="3857840" cy="1727798"/>
            <a:chOff x="7079796" y="2272702"/>
            <a:chExt cx="3857840" cy="1727798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184C914-5AAD-0063-B012-AFF386411F1A}"/>
                </a:ext>
              </a:extLst>
            </p:cNvPr>
            <p:cNvSpPr txBox="1"/>
            <p:nvPr/>
          </p:nvSpPr>
          <p:spPr>
            <a:xfrm>
              <a:off x="7251700" y="2272702"/>
              <a:ext cx="36859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Ing. Agr. Jenny Dueck</a:t>
              </a:r>
            </a:p>
            <a:p>
              <a:r>
                <a:rPr lang="es-ES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Servicio Agropecuario Chortitzer</a:t>
              </a:r>
              <a:br>
                <a:rPr lang="es-ES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</a:br>
              <a:r>
                <a:rPr lang="es-ES" i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Coordinador Técnico de la REEI</a:t>
              </a:r>
            </a:p>
            <a:p>
              <a:r>
                <a:rPr lang="es-ES" i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Tel: 0982 353637</a:t>
              </a:r>
            </a:p>
            <a:p>
              <a:r>
                <a:rPr lang="es-ES" i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jennyd@chortitzer.com.py</a:t>
              </a:r>
              <a:endParaRPr lang="en-U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1B35EBE2-5247-F3A3-E78B-6E32A35ECEED}"/>
                </a:ext>
              </a:extLst>
            </p:cNvPr>
            <p:cNvCxnSpPr>
              <a:cxnSpLocks/>
            </p:cNvCxnSpPr>
            <p:nvPr/>
          </p:nvCxnSpPr>
          <p:spPr>
            <a:xfrm>
              <a:off x="7079796" y="4000500"/>
              <a:ext cx="3687712" cy="0"/>
            </a:xfrm>
            <a:prstGeom prst="line">
              <a:avLst/>
            </a:prstGeom>
            <a:ln w="38100">
              <a:solidFill>
                <a:srgbClr val="315A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8268D6C-3E82-88B1-EF11-16F5D478A9A0}"/>
              </a:ext>
            </a:extLst>
          </p:cNvPr>
          <p:cNvSpPr txBox="1"/>
          <p:nvPr/>
        </p:nvSpPr>
        <p:spPr>
          <a:xfrm>
            <a:off x="7921042" y="4080780"/>
            <a:ext cx="3685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Ing. Agr. Gregorio Velázquez</a:t>
            </a:r>
          </a:p>
          <a:p>
            <a:r>
              <a:rPr lang="es-ES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Fundación IDEAGRO</a:t>
            </a:r>
            <a:br>
              <a:rPr lang="es-ES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s-E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Coordinador Técnico de la REEI</a:t>
            </a:r>
          </a:p>
          <a:p>
            <a:r>
              <a:rPr lang="es-E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Tel: 0972 794791</a:t>
            </a:r>
          </a:p>
          <a:p>
            <a:r>
              <a:rPr lang="es-E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gregorio.velazquez@ideagro.org.py</a:t>
            </a:r>
            <a:endParaRPr lang="en-US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653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E32C042-6324-47DA-7052-77EB33BAFB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9"/>
            <a:ext cx="12798423" cy="719911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1DE60F9-0F13-C1D3-60B3-84A2C5E63353}"/>
              </a:ext>
            </a:extLst>
          </p:cNvPr>
          <p:cNvSpPr>
            <a:spLocks/>
          </p:cNvSpPr>
          <p:nvPr/>
        </p:nvSpPr>
        <p:spPr>
          <a:xfrm>
            <a:off x="298629" y="330724"/>
            <a:ext cx="12211831" cy="666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89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99B53AA-B73C-C03A-127F-4B3209C75BCF}"/>
              </a:ext>
            </a:extLst>
          </p:cNvPr>
          <p:cNvSpPr/>
          <p:nvPr/>
        </p:nvSpPr>
        <p:spPr>
          <a:xfrm>
            <a:off x="3220934" y="132542"/>
            <a:ext cx="6356549" cy="53113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89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76407C7-3222-1227-4527-DFBD35B05FEC}"/>
              </a:ext>
            </a:extLst>
          </p:cNvPr>
          <p:cNvSpPr/>
          <p:nvPr/>
        </p:nvSpPr>
        <p:spPr>
          <a:xfrm>
            <a:off x="4566391" y="198971"/>
            <a:ext cx="3665634" cy="419963"/>
          </a:xfrm>
          <a:prstGeom prst="rect">
            <a:avLst/>
          </a:prstGeom>
          <a:noFill/>
        </p:spPr>
        <p:txBody>
          <a:bodyPr wrap="none" lIns="95988" tIns="47994" rIns="95988" bIns="47994">
            <a:spAutoFit/>
          </a:bodyPr>
          <a:lstStyle/>
          <a:p>
            <a:pPr algn="ctr"/>
            <a:r>
              <a:rPr lang="es-ES" sz="2099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o Sans Medium" panose="020B0703030303020204" pitchFamily="34" charset="0"/>
              </a:rPr>
              <a:t>AGRADECIMIENTOS ESPECIALES</a:t>
            </a:r>
            <a:endParaRPr lang="es-ES" sz="168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o Sans Medium" panose="020B0703030303020204" pitchFamily="34" charset="0"/>
            </a:endParaRP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C0AE6406-D043-A2A9-7D41-23ECB1B07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89463"/>
              </p:ext>
            </p:extLst>
          </p:nvPr>
        </p:nvGraphicFramePr>
        <p:xfrm>
          <a:off x="615870" y="770032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Coordinador Técnico: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Jenny Dueck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– Chortitzer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C4C2412-862D-942D-9C65-F67271C6B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611229"/>
              </p:ext>
            </p:extLst>
          </p:nvPr>
        </p:nvGraphicFramePr>
        <p:xfrm>
          <a:off x="6742889" y="3435096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Responsable: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Lic. MBA Norbert Dueck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Gerente, 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11" name="Tabla 8">
            <a:extLst>
              <a:ext uri="{FF2B5EF4-FFF2-40B4-BE49-F238E27FC236}">
                <a16:creationId xmlns:a16="http://schemas.microsoft.com/office/drawing/2014/main" id="{DE63E652-B4CC-D2B0-851B-E8A7BE140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867832"/>
              </p:ext>
            </p:extLst>
          </p:nvPr>
        </p:nvGraphicFramePr>
        <p:xfrm>
          <a:off x="576931" y="2397367"/>
          <a:ext cx="3326901" cy="948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29658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Responsables de localidades: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PY" sz="1500" b="0" kern="120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  <a:ea typeface="+mn-ea"/>
                          <a:cs typeface="+mn-cs"/>
                        </a:rPr>
                        <a:t>Ing. Agr. Guillermo </a:t>
                      </a:r>
                      <a:r>
                        <a:rPr lang="es-PY" sz="1500" b="0" kern="120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  <a:ea typeface="+mn-ea"/>
                          <a:cs typeface="+mn-cs"/>
                        </a:rPr>
                        <a:t>Cairet</a:t>
                      </a:r>
                      <a:endParaRPr lang="es-PY" sz="1500" b="0" kern="1200" dirty="0">
                        <a:solidFill>
                          <a:schemeClr val="tx1"/>
                        </a:solidFill>
                        <a:latin typeface="Basic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ATF - Fernheim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0A99427-CAC9-BD21-049E-CCAD6CDB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39800"/>
              </p:ext>
            </p:extLst>
          </p:nvPr>
        </p:nvGraphicFramePr>
        <p:xfrm>
          <a:off x="576931" y="3426775"/>
          <a:ext cx="3326901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Oliver </a:t>
                      </a:r>
                      <a:r>
                        <a:rPr lang="es-PY" sz="1500" b="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Fröse</a:t>
                      </a:r>
                      <a:endParaRPr lang="es-PY" sz="1500" b="0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ATF - Fernheim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2292249-5AFC-89AB-C620-7A84FC1EA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638421"/>
              </p:ext>
            </p:extLst>
          </p:nvPr>
        </p:nvGraphicFramePr>
        <p:xfrm>
          <a:off x="576931" y="4795816"/>
          <a:ext cx="3326901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Holger </a:t>
                      </a:r>
                      <a:r>
                        <a:rPr lang="es-PY" sz="1500" b="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Toews</a:t>
                      </a:r>
                      <a:endParaRPr lang="es-PY" sz="1500" b="0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Chortitzer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EF3463B3-FA55-E6E6-5370-83F5486D9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646537"/>
              </p:ext>
            </p:extLst>
          </p:nvPr>
        </p:nvGraphicFramePr>
        <p:xfrm>
          <a:off x="576931" y="4132165"/>
          <a:ext cx="3326901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Cristhian Melgarejo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Neuland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E58379DD-F047-DAA0-7767-527C409DA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589510"/>
              </p:ext>
            </p:extLst>
          </p:nvPr>
        </p:nvGraphicFramePr>
        <p:xfrm>
          <a:off x="576931" y="5480388"/>
          <a:ext cx="3326901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José González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Chortitzer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16" name="Tabla 8">
            <a:extLst>
              <a:ext uri="{FF2B5EF4-FFF2-40B4-BE49-F238E27FC236}">
                <a16:creationId xmlns:a16="http://schemas.microsoft.com/office/drawing/2014/main" id="{B128BC99-4F82-FCB7-F628-F659E418D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174749"/>
              </p:ext>
            </p:extLst>
          </p:nvPr>
        </p:nvGraphicFramePr>
        <p:xfrm>
          <a:off x="3706412" y="1443183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Análisis y Redacción: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Jenny Dueck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Chortitzer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18" name="Tabla 8">
            <a:extLst>
              <a:ext uri="{FF2B5EF4-FFF2-40B4-BE49-F238E27FC236}">
                <a16:creationId xmlns:a16="http://schemas.microsoft.com/office/drawing/2014/main" id="{0EF19272-A7D1-57C0-0C23-6326AEB37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282787"/>
              </p:ext>
            </p:extLst>
          </p:nvPr>
        </p:nvGraphicFramePr>
        <p:xfrm>
          <a:off x="6726474" y="858028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Diseño: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Lic. Ayelén Giesbrecht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19" name="Tabla 8">
            <a:extLst>
              <a:ext uri="{FF2B5EF4-FFF2-40B4-BE49-F238E27FC236}">
                <a16:creationId xmlns:a16="http://schemas.microsoft.com/office/drawing/2014/main" id="{C39EEEB4-257F-EB86-D5A9-26FDF8DA3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719824"/>
              </p:ext>
            </p:extLst>
          </p:nvPr>
        </p:nvGraphicFramePr>
        <p:xfrm>
          <a:off x="6726475" y="2454727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Comercial: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Lic. Luis Bonetto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21" name="Tabla 8">
            <a:extLst>
              <a:ext uri="{FF2B5EF4-FFF2-40B4-BE49-F238E27FC236}">
                <a16:creationId xmlns:a16="http://schemas.microsoft.com/office/drawing/2014/main" id="{C396CD8B-D091-A9BC-0B92-FB927E6CF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55034"/>
              </p:ext>
            </p:extLst>
          </p:nvPr>
        </p:nvGraphicFramePr>
        <p:xfrm>
          <a:off x="6747723" y="4449040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Equipo operativo: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Lic. Jonathan Funk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24" name="Tabla 8">
            <a:extLst>
              <a:ext uri="{FF2B5EF4-FFF2-40B4-BE49-F238E27FC236}">
                <a16:creationId xmlns:a16="http://schemas.microsoft.com/office/drawing/2014/main" id="{D66368C7-56D0-F86B-F4E5-236A3119E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795268"/>
              </p:ext>
            </p:extLst>
          </p:nvPr>
        </p:nvGraphicFramePr>
        <p:xfrm>
          <a:off x="9592391" y="2952458"/>
          <a:ext cx="2822693" cy="2088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693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Productores: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174105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Sr. Kenny </a:t>
                      </a:r>
                      <a:r>
                        <a:rPr lang="es-PY" sz="1500" b="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Schapansky</a:t>
                      </a:r>
                      <a:endParaRPr lang="es-PY" sz="1500" b="0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Sr. Boris Dürksen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Agropecuaria </a:t>
                      </a:r>
                      <a:r>
                        <a:rPr lang="es-PY" sz="1500" b="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Palmeiras</a:t>
                      </a:r>
                      <a:endParaRPr lang="es-PY" sz="1500" b="0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Agropecuaria </a:t>
                      </a:r>
                      <a:r>
                        <a:rPr lang="es-PY" sz="1500" b="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Jerovia</a:t>
                      </a:r>
                      <a:endParaRPr lang="es-PY" sz="1500" b="0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Agroganadera Don Chiquito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</a:tbl>
          </a:graphicData>
        </a:graphic>
      </p:graphicFrame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2DC04EC0-083D-7126-BA64-86A5070A32F0}"/>
              </a:ext>
            </a:extLst>
          </p:cNvPr>
          <p:cNvCxnSpPr>
            <a:cxnSpLocks/>
          </p:cNvCxnSpPr>
          <p:nvPr/>
        </p:nvCxnSpPr>
        <p:spPr>
          <a:xfrm>
            <a:off x="3516650" y="858028"/>
            <a:ext cx="0" cy="589537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4CF88D9-D66A-CFEB-EAEC-F57B5D8C252F}"/>
              </a:ext>
            </a:extLst>
          </p:cNvPr>
          <p:cNvCxnSpPr>
            <a:cxnSpLocks/>
          </p:cNvCxnSpPr>
          <p:nvPr/>
        </p:nvCxnSpPr>
        <p:spPr>
          <a:xfrm flipH="1">
            <a:off x="6600991" y="862430"/>
            <a:ext cx="13409" cy="5883346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A34DDBAC-C098-8048-BDFE-AF2065B8A413}"/>
              </a:ext>
            </a:extLst>
          </p:cNvPr>
          <p:cNvCxnSpPr>
            <a:cxnSpLocks/>
          </p:cNvCxnSpPr>
          <p:nvPr/>
        </p:nvCxnSpPr>
        <p:spPr>
          <a:xfrm>
            <a:off x="9466011" y="927438"/>
            <a:ext cx="0" cy="581833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D33440B-E922-B64D-A23C-7B226F38E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6107"/>
              </p:ext>
            </p:extLst>
          </p:nvPr>
        </p:nvGraphicFramePr>
        <p:xfrm>
          <a:off x="609528" y="1780365"/>
          <a:ext cx="3326901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Gregorio Velázquez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02B428-6B74-D8D7-D83E-A97B59E5E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77051"/>
              </p:ext>
            </p:extLst>
          </p:nvPr>
        </p:nvGraphicFramePr>
        <p:xfrm>
          <a:off x="576931" y="6163346"/>
          <a:ext cx="2860242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242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Samuel Neufeld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Chortitzer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9D366390-2286-17BE-B825-51ACDD826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329109"/>
              </p:ext>
            </p:extLst>
          </p:nvPr>
        </p:nvGraphicFramePr>
        <p:xfrm>
          <a:off x="3689133" y="2439408"/>
          <a:ext cx="3028535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535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Gregorio Velázquez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3" name="Tabla 8">
            <a:extLst>
              <a:ext uri="{FF2B5EF4-FFF2-40B4-BE49-F238E27FC236}">
                <a16:creationId xmlns:a16="http://schemas.microsoft.com/office/drawing/2014/main" id="{60DDF008-67A4-2CE8-B26E-37A4B745D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504002"/>
              </p:ext>
            </p:extLst>
          </p:nvPr>
        </p:nvGraphicFramePr>
        <p:xfrm>
          <a:off x="3680970" y="3114026"/>
          <a:ext cx="3130797" cy="94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797">
                  <a:extLst>
                    <a:ext uri="{9D8B030D-6E8A-4147-A177-3AD203B41FA5}">
                      <a16:colId xmlns:a16="http://schemas.microsoft.com/office/drawing/2014/main" val="502315233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1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Revisión: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763808"/>
                  </a:ext>
                </a:extLst>
              </a:tr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Lenard Dyck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56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ATF - Fernheim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577054"/>
                  </a:ext>
                </a:extLst>
              </a:tr>
            </a:tbl>
          </a:graphicData>
        </a:graphic>
      </p:graphicFrame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DD317F78-2730-480A-0136-C6C6F8408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20446"/>
              </p:ext>
            </p:extLst>
          </p:nvPr>
        </p:nvGraphicFramePr>
        <p:xfrm>
          <a:off x="3694244" y="4103908"/>
          <a:ext cx="2910490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490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Matthew Giesbrecht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Chortitzer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ED55D6F0-7015-EF2E-728E-6E1BE0B7D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444029"/>
              </p:ext>
            </p:extLst>
          </p:nvPr>
        </p:nvGraphicFramePr>
        <p:xfrm>
          <a:off x="3688856" y="6120361"/>
          <a:ext cx="3060254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254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Dr. Rudolf Klassen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ATF - Fernheim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56B63694-D57A-49A0-55E0-24E19CAD2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3468"/>
              </p:ext>
            </p:extLst>
          </p:nvPr>
        </p:nvGraphicFramePr>
        <p:xfrm>
          <a:off x="3688856" y="5465207"/>
          <a:ext cx="2569559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559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Zoot. Philipp Reimer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SAP - Neuland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8" name="Tabla 37">
            <a:extLst>
              <a:ext uri="{FF2B5EF4-FFF2-40B4-BE49-F238E27FC236}">
                <a16:creationId xmlns:a16="http://schemas.microsoft.com/office/drawing/2014/main" id="{66F33C4E-1466-9F8A-997C-68103C881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25745"/>
              </p:ext>
            </p:extLst>
          </p:nvPr>
        </p:nvGraphicFramePr>
        <p:xfrm>
          <a:off x="3688856" y="4795816"/>
          <a:ext cx="2727576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576">
                  <a:extLst>
                    <a:ext uri="{9D8B030D-6E8A-4147-A177-3AD203B41FA5}">
                      <a16:colId xmlns:a16="http://schemas.microsoft.com/office/drawing/2014/main" val="3058803129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</a:t>
                      </a:r>
                      <a:r>
                        <a:rPr lang="es-PY" sz="1500" b="0" dirty="0" err="1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M.Sc</a:t>
                      </a:r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. Pedro Paniagua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0869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7349"/>
                  </a:ext>
                </a:extLst>
              </a:tr>
            </a:tbl>
          </a:graphicData>
        </a:graphic>
      </p:graphicFrame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id="{7769F2AF-5AA5-7AE0-EA14-6F4E92DD5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120218"/>
              </p:ext>
            </p:extLst>
          </p:nvPr>
        </p:nvGraphicFramePr>
        <p:xfrm>
          <a:off x="6810954" y="6050590"/>
          <a:ext cx="2727576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576">
                  <a:extLst>
                    <a:ext uri="{9D8B030D-6E8A-4147-A177-3AD203B41FA5}">
                      <a16:colId xmlns:a16="http://schemas.microsoft.com/office/drawing/2014/main" val="3058803129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Lic. Johana Arellano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0869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7349"/>
                  </a:ext>
                </a:extLst>
              </a:tr>
            </a:tbl>
          </a:graphicData>
        </a:graphic>
      </p:graphicFrame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6E2B44CB-DB1C-5C3D-49E0-EE4B97644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30767"/>
              </p:ext>
            </p:extLst>
          </p:nvPr>
        </p:nvGraphicFramePr>
        <p:xfrm>
          <a:off x="9644279" y="884022"/>
          <a:ext cx="2727576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576">
                  <a:extLst>
                    <a:ext uri="{9D8B030D-6E8A-4147-A177-3AD203B41FA5}">
                      <a16:colId xmlns:a16="http://schemas.microsoft.com/office/drawing/2014/main" val="3058803129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Lic. Ayelén Giesbrecht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0869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7349"/>
                  </a:ext>
                </a:extLst>
              </a:tr>
            </a:tbl>
          </a:graphicData>
        </a:graphic>
      </p:graphicFrame>
      <p:graphicFrame>
        <p:nvGraphicFramePr>
          <p:cNvPr id="41" name="Tabla 40">
            <a:extLst>
              <a:ext uri="{FF2B5EF4-FFF2-40B4-BE49-F238E27FC236}">
                <a16:creationId xmlns:a16="http://schemas.microsoft.com/office/drawing/2014/main" id="{00874A58-3FC6-1176-9C21-D53D655CC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305705"/>
              </p:ext>
            </p:extLst>
          </p:nvPr>
        </p:nvGraphicFramePr>
        <p:xfrm>
          <a:off x="6747723" y="5405086"/>
          <a:ext cx="2727576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576">
                  <a:extLst>
                    <a:ext uri="{9D8B030D-6E8A-4147-A177-3AD203B41FA5}">
                      <a16:colId xmlns:a16="http://schemas.microsoft.com/office/drawing/2014/main" val="3058803129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Gregorio Velázquez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0869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7349"/>
                  </a:ext>
                </a:extLst>
              </a:tr>
            </a:tbl>
          </a:graphicData>
        </a:graphic>
      </p:graphicFrame>
      <p:graphicFrame>
        <p:nvGraphicFramePr>
          <p:cNvPr id="42" name="Tabla 41">
            <a:extLst>
              <a:ext uri="{FF2B5EF4-FFF2-40B4-BE49-F238E27FC236}">
                <a16:creationId xmlns:a16="http://schemas.microsoft.com/office/drawing/2014/main" id="{6F1B8492-B643-F725-8483-17DB8FEFA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359360"/>
              </p:ext>
            </p:extLst>
          </p:nvPr>
        </p:nvGraphicFramePr>
        <p:xfrm>
          <a:off x="9664775" y="2263102"/>
          <a:ext cx="2727576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576">
                  <a:extLst>
                    <a:ext uri="{9D8B030D-6E8A-4147-A177-3AD203B41FA5}">
                      <a16:colId xmlns:a16="http://schemas.microsoft.com/office/drawing/2014/main" val="3058803129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Damaris Harder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08693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7349"/>
                  </a:ext>
                </a:extLst>
              </a:tr>
            </a:tbl>
          </a:graphicData>
        </a:graphic>
      </p:graphicFrame>
      <p:pic>
        <p:nvPicPr>
          <p:cNvPr id="47" name="Imagen 46" descr="Icono&#10;&#10;Descripción generada automáticamente">
            <a:extLst>
              <a:ext uri="{FF2B5EF4-FFF2-40B4-BE49-F238E27FC236}">
                <a16:creationId xmlns:a16="http://schemas.microsoft.com/office/drawing/2014/main" id="{91D6CC2A-4A06-A378-FFBC-5B6AA215C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01" y="5821687"/>
            <a:ext cx="2264887" cy="649056"/>
          </a:xfrm>
          <a:prstGeom prst="rect">
            <a:avLst/>
          </a:prstGeom>
        </p:spPr>
      </p:pic>
      <p:graphicFrame>
        <p:nvGraphicFramePr>
          <p:cNvPr id="31" name="Tabla 2">
            <a:extLst>
              <a:ext uri="{FF2B5EF4-FFF2-40B4-BE49-F238E27FC236}">
                <a16:creationId xmlns:a16="http://schemas.microsoft.com/office/drawing/2014/main" id="{7934822A-F562-1454-FEBE-A1EE3ED40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963224"/>
              </p:ext>
            </p:extLst>
          </p:nvPr>
        </p:nvGraphicFramePr>
        <p:xfrm>
          <a:off x="3697606" y="818422"/>
          <a:ext cx="3326901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901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Ing. Agr. Gregorio Velázquez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2" name="Tabla 34">
            <a:extLst>
              <a:ext uri="{FF2B5EF4-FFF2-40B4-BE49-F238E27FC236}">
                <a16:creationId xmlns:a16="http://schemas.microsoft.com/office/drawing/2014/main" id="{5BAD84F9-3994-FDF7-9B03-387EB6CA5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74128"/>
              </p:ext>
            </p:extLst>
          </p:nvPr>
        </p:nvGraphicFramePr>
        <p:xfrm>
          <a:off x="6738869" y="1828848"/>
          <a:ext cx="3060254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254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Laura Klassen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  <p:graphicFrame>
        <p:nvGraphicFramePr>
          <p:cNvPr id="37" name="Tabla 34">
            <a:extLst>
              <a:ext uri="{FF2B5EF4-FFF2-40B4-BE49-F238E27FC236}">
                <a16:creationId xmlns:a16="http://schemas.microsoft.com/office/drawing/2014/main" id="{1338F15E-0391-BDFA-DA33-6C7A218DC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334599"/>
              </p:ext>
            </p:extLst>
          </p:nvPr>
        </p:nvGraphicFramePr>
        <p:xfrm>
          <a:off x="9631161" y="1573378"/>
          <a:ext cx="3060254" cy="61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254">
                  <a:extLst>
                    <a:ext uri="{9D8B030D-6E8A-4147-A177-3AD203B41FA5}">
                      <a16:colId xmlns:a16="http://schemas.microsoft.com/office/drawing/2014/main" val="968639757"/>
                    </a:ext>
                  </a:extLst>
                </a:gridCol>
              </a:tblGrid>
              <a:tr h="319961">
                <a:tc>
                  <a:txBody>
                    <a:bodyPr/>
                    <a:lstStyle/>
                    <a:p>
                      <a:r>
                        <a:rPr lang="es-PY" sz="1500" b="0" dirty="0">
                          <a:solidFill>
                            <a:schemeClr val="tx1"/>
                          </a:solidFill>
                          <a:latin typeface="Basic Sans" panose="00000500000000000000" pitchFamily="50" charset="0"/>
                        </a:rPr>
                        <a:t>Laura Klassen</a:t>
                      </a: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07552"/>
                  </a:ext>
                </a:extLst>
              </a:tr>
              <a:tr h="287965">
                <a:tc>
                  <a:txBody>
                    <a:bodyPr/>
                    <a:lstStyle/>
                    <a:p>
                      <a:r>
                        <a:rPr lang="es-PY" sz="13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sic Sans" panose="00000500000000000000" pitchFamily="50" charset="0"/>
                        </a:rPr>
                        <a:t>Fundación IDEAGRO</a:t>
                      </a:r>
                      <a:endParaRPr lang="en-US" sz="13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Basic Sans" panose="00000500000000000000" pitchFamily="50" charset="0"/>
                      </a:endParaRPr>
                    </a:p>
                  </a:txBody>
                  <a:tcPr marL="95988" marR="95988" marT="47994" marB="47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1783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Sitio web&#10;&#10;El contenido generado por IA puede ser incorrecto.">
            <a:extLst>
              <a:ext uri="{FF2B5EF4-FFF2-40B4-BE49-F238E27FC236}">
                <a16:creationId xmlns:a16="http://schemas.microsoft.com/office/drawing/2014/main" id="{9674AA66-97D2-7C47-4184-83274C30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"/>
            <a:ext cx="12798425" cy="719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70900-21A3-FE64-808C-B28BD893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plants&#10;&#10;AI-generated content may be incorrect.">
            <a:extLst>
              <a:ext uri="{FF2B5EF4-FFF2-40B4-BE49-F238E27FC236}">
                <a16:creationId xmlns:a16="http://schemas.microsoft.com/office/drawing/2014/main" id="{34FA9E30-DF51-129E-B617-9FFE26BC0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167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31F7E-947E-E8AD-B25B-FF6E24CF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" y="1799"/>
            <a:ext cx="12798071" cy="71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5B3E7-6673-CB14-F75E-B0C113FE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FA674492-388A-9DEB-544D-30BD17B3F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F503312B-FB57-3E8F-E2BB-4DEB98373B29}"/>
              </a:ext>
            </a:extLst>
          </p:cNvPr>
          <p:cNvSpPr/>
          <p:nvPr/>
        </p:nvSpPr>
        <p:spPr>
          <a:xfrm>
            <a:off x="1986209" y="844474"/>
            <a:ext cx="88260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  <a:cs typeface="Arial" panose="020B0604020202020204" pitchFamily="34" charset="0"/>
              </a:rPr>
              <a:t>Ubicación geográfica de los ensayos y las fechas de siembra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351290A-6FEF-5752-2A1A-ADDB1C0C4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4828" y="1397429"/>
            <a:ext cx="5033842" cy="5123049"/>
          </a:xfrm>
          <a:prstGeom prst="rect">
            <a:avLst/>
          </a:prstGeom>
        </p:spPr>
      </p:pic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78F2C918-313D-4A64-0360-9D7C19066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3" t="66720" r="12640" b="20812"/>
          <a:stretch>
            <a:fillRect/>
          </a:stretch>
        </p:blipFill>
        <p:spPr>
          <a:xfrm>
            <a:off x="644893" y="5337705"/>
            <a:ext cx="1668345" cy="1259775"/>
          </a:xfrm>
          <a:prstGeom prst="rect">
            <a:avLst/>
          </a:prstGeom>
        </p:spPr>
      </p:pic>
      <p:pic>
        <p:nvPicPr>
          <p:cNvPr id="12" name="Imagen 11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A2F798E2-9509-D3CE-9238-36CDB7C47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740" r="12728" b="85962"/>
          <a:stretch>
            <a:fillRect/>
          </a:stretch>
        </p:blipFill>
        <p:spPr>
          <a:xfrm>
            <a:off x="6399212" y="2920009"/>
            <a:ext cx="5836749" cy="13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0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DF040-4EFF-A9DD-D735-EA2BB1A60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9187F359-B575-6BE4-A351-11EB0D53E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7F35D08A-3108-5DDB-B3C9-158043B28AD5}"/>
              </a:ext>
            </a:extLst>
          </p:cNvPr>
          <p:cNvSpPr/>
          <p:nvPr/>
        </p:nvSpPr>
        <p:spPr>
          <a:xfrm>
            <a:off x="2182673" y="872480"/>
            <a:ext cx="84330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 Medium" panose="020B0703030303020204" pitchFamily="34" charset="0"/>
                <a:cs typeface="Arial" panose="020B0604020202020204" pitchFamily="34" charset="0"/>
              </a:rPr>
              <a:t>Híbridos evaluados en sus respectivas aptitudes y sus obtentores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207549-C307-566F-6CE5-2EC009FC6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16216" r="13651" b="37777"/>
          <a:stretch>
            <a:fillRect/>
          </a:stretch>
        </p:blipFill>
        <p:spPr>
          <a:xfrm>
            <a:off x="1148250" y="1418900"/>
            <a:ext cx="5250961" cy="4715601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351E96-16F7-A20E-62BB-FAD5993E8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61906" r="13479" b="7243"/>
          <a:stretch>
            <a:fillRect/>
          </a:stretch>
        </p:blipFill>
        <p:spPr>
          <a:xfrm>
            <a:off x="6399211" y="1442346"/>
            <a:ext cx="5474795" cy="3320555"/>
          </a:xfrm>
          <a:prstGeom prst="rect">
            <a:avLst/>
          </a:prstGeom>
        </p:spPr>
      </p:pic>
      <p:sp>
        <p:nvSpPr>
          <p:cNvPr id="8" name="Rectángulo 4">
            <a:extLst>
              <a:ext uri="{FF2B5EF4-FFF2-40B4-BE49-F238E27FC236}">
                <a16:creationId xmlns:a16="http://schemas.microsoft.com/office/drawing/2014/main" id="{B59AB1C7-B146-383C-FABD-C7E7BFA62B49}"/>
              </a:ext>
            </a:extLst>
          </p:cNvPr>
          <p:cNvSpPr/>
          <p:nvPr/>
        </p:nvSpPr>
        <p:spPr>
          <a:xfrm>
            <a:off x="6813165" y="5021798"/>
            <a:ext cx="1811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b="1" dirty="0">
                <a:ln w="0"/>
                <a:solidFill>
                  <a:schemeClr val="bg2">
                    <a:lumMod val="10000"/>
                  </a:schemeClr>
                </a:solidFill>
                <a:latin typeface="Azo Sans Medium" panose="020B0703030303020204" pitchFamily="34" charset="0"/>
              </a:rPr>
              <a:t>Fitosanitario oficial: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A025A6B-3E0D-15EC-E17B-AF54BE09A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4909" y="4934253"/>
            <a:ext cx="764667" cy="4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9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E07C-C01A-D788-6873-216940CC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green leaves&#10;&#10;AI-generated content may be incorrect.">
            <a:extLst>
              <a:ext uri="{FF2B5EF4-FFF2-40B4-BE49-F238E27FC236}">
                <a16:creationId xmlns:a16="http://schemas.microsoft.com/office/drawing/2014/main" id="{0D09E101-1249-6197-6920-FC34C5D0E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798425" cy="7199114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4CF4961A-B8BD-F9E6-434F-DAABE07C34B9}"/>
              </a:ext>
            </a:extLst>
          </p:cNvPr>
          <p:cNvSpPr/>
          <p:nvPr/>
        </p:nvSpPr>
        <p:spPr>
          <a:xfrm>
            <a:off x="4550853" y="714430"/>
            <a:ext cx="36967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latin typeface="Azo Sans" panose="020B0603030303020204" pitchFamily="34" charset="0"/>
                <a:cs typeface="Arial" panose="020B0604020202020204" pitchFamily="34" charset="0"/>
              </a:rPr>
              <a:t>Metodología del ensayo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9E04D03-EB73-8F77-55D2-2585E1CF0C3F}"/>
              </a:ext>
            </a:extLst>
          </p:cNvPr>
          <p:cNvSpPr txBox="1">
            <a:spLocks/>
          </p:cNvSpPr>
          <p:nvPr/>
        </p:nvSpPr>
        <p:spPr>
          <a:xfrm>
            <a:off x="848832" y="1320055"/>
            <a:ext cx="11100760" cy="5010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Localidades: </a:t>
            </a:r>
            <a:r>
              <a:rPr lang="es-ES" sz="1800" dirty="0">
                <a:ln w="0"/>
                <a:latin typeface="Azo Sans" panose="020B0603030303020204" pitchFamily="34" charset="0"/>
              </a:rPr>
              <a:t>Colonia 4, Isla </a:t>
            </a:r>
            <a:r>
              <a:rPr lang="es-ES" sz="1800" dirty="0" err="1">
                <a:ln w="0"/>
                <a:latin typeface="Azo Sans" panose="020B0603030303020204" pitchFamily="34" charset="0"/>
              </a:rPr>
              <a:t>Po´í</a:t>
            </a:r>
            <a:r>
              <a:rPr lang="es-ES" sz="1800" dirty="0">
                <a:ln w="0"/>
                <a:latin typeface="Azo Sans" panose="020B0603030303020204" pitchFamily="34" charset="0"/>
              </a:rPr>
              <a:t>, Cambisol, Neuland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Caracterización de suelos: </a:t>
            </a:r>
            <a:r>
              <a:rPr lang="es-ES" sz="1800" dirty="0">
                <a:ln w="0"/>
                <a:latin typeface="Azo Sans" panose="020B0603030303020204" pitchFamily="34" charset="0"/>
              </a:rPr>
              <a:t>Se realizaron análisis de textura de todas las localidades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Diseño del experimento: </a:t>
            </a:r>
            <a:r>
              <a:rPr lang="es-ES" sz="1800" dirty="0">
                <a:ln w="0"/>
                <a:latin typeface="Azo Sans" panose="020B0603030303020204" pitchFamily="34" charset="0"/>
              </a:rPr>
              <a:t>Bifactorial, 1er. Factor: localidad (4), 2do. Factor: híbrido (23), 14 graníferos y 9 sileros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Diseño: </a:t>
            </a:r>
            <a:r>
              <a:rPr lang="es-ES" sz="1800" dirty="0">
                <a:ln w="0"/>
                <a:latin typeface="Azo Sans" panose="020B0603030303020204" pitchFamily="34" charset="0"/>
              </a:rPr>
              <a:t>Bloques completos al azar (DBCA), con tres repeticiones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Unidades experimentales:</a:t>
            </a:r>
            <a:r>
              <a:rPr lang="es-ES" sz="1800" dirty="0">
                <a:ln w="0"/>
                <a:latin typeface="Azo Sans" panose="020B0603030303020204" pitchFamily="34" charset="0"/>
              </a:rPr>
              <a:t> Entre 432 y 1.458 m</a:t>
            </a:r>
            <a:r>
              <a:rPr lang="es-ES" sz="1800" baseline="30000" dirty="0">
                <a:ln w="0"/>
                <a:latin typeface="Azo Sans" panose="020B060303030302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Cuidados culturales: </a:t>
            </a:r>
            <a:r>
              <a:rPr lang="es-ES" sz="1800" dirty="0">
                <a:ln w="0"/>
                <a:latin typeface="Azo Sans" panose="020B0603030303020204" pitchFamily="34" charset="0"/>
              </a:rPr>
              <a:t>Pulverizaciones contra masticadores y chupadores a criterio del </a:t>
            </a:r>
            <a:r>
              <a:rPr lang="es-ES" sz="1800" dirty="0" err="1">
                <a:ln w="0"/>
                <a:latin typeface="Azo Sans" panose="020B0603030303020204" pitchFamily="34" charset="0"/>
              </a:rPr>
              <a:t>tecnico</a:t>
            </a:r>
            <a:r>
              <a:rPr lang="es-ES" sz="1800" dirty="0">
                <a:ln w="0"/>
                <a:latin typeface="Azo Sans" panose="020B0603030303020204" pitchFamily="34" charset="0"/>
              </a:rPr>
              <a:t> responsable de la localidad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Cosecha: </a:t>
            </a:r>
          </a:p>
          <a:p>
            <a:pPr lvl="1">
              <a:lnSpc>
                <a:spcPct val="100000"/>
              </a:lnSpc>
            </a:pPr>
            <a:r>
              <a:rPr lang="es-ES" sz="1600" b="1" dirty="0" err="1">
                <a:ln w="0"/>
                <a:latin typeface="Azo Sans" panose="020B0603030303020204" pitchFamily="34" charset="0"/>
              </a:rPr>
              <a:t>Granífero</a:t>
            </a:r>
            <a:r>
              <a:rPr lang="es-ES" sz="1600" b="1" dirty="0">
                <a:ln w="0"/>
                <a:latin typeface="Azo Sans" panose="020B0603030303020204" pitchFamily="34" charset="0"/>
              </a:rPr>
              <a:t>: </a:t>
            </a:r>
            <a:r>
              <a:rPr lang="es-ES" sz="1600" dirty="0">
                <a:ln w="0"/>
                <a:latin typeface="Azo Sans" panose="020B0603030303020204" pitchFamily="34" charset="0"/>
              </a:rPr>
              <a:t>Trilla mecánica por Unidad Experimental para rendimiento de granos </a:t>
            </a:r>
          </a:p>
          <a:p>
            <a:pPr lvl="1">
              <a:lnSpc>
                <a:spcPct val="100000"/>
              </a:lnSpc>
            </a:pPr>
            <a:r>
              <a:rPr lang="es-ES" sz="1600" b="1" dirty="0">
                <a:ln w="0"/>
                <a:latin typeface="Azo Sans" panose="020B0603030303020204" pitchFamily="34" charset="0"/>
              </a:rPr>
              <a:t>Silero: </a:t>
            </a:r>
            <a:r>
              <a:rPr lang="es-ES" sz="1600" dirty="0">
                <a:ln w="0"/>
                <a:latin typeface="Azo Sans" panose="020B0603030303020204" pitchFamily="34" charset="0"/>
              </a:rPr>
              <a:t>Método de muestreo manual para los sorgos sileros entre 4,5 y 9 m</a:t>
            </a:r>
            <a:r>
              <a:rPr lang="es-ES" sz="1600" baseline="30000" dirty="0">
                <a:ln w="0"/>
                <a:latin typeface="Azo Sans" panose="020B060303030302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Humedad de grano: </a:t>
            </a:r>
            <a:r>
              <a:rPr lang="es-ES" sz="1800" dirty="0">
                <a:ln w="0"/>
                <a:latin typeface="Azo Sans" panose="020B0603030303020204" pitchFamily="34" charset="0"/>
              </a:rPr>
              <a:t>rendimiento ajustado al 14% H.</a:t>
            </a:r>
          </a:p>
          <a:p>
            <a:pPr>
              <a:lnSpc>
                <a:spcPct val="100000"/>
              </a:lnSpc>
            </a:pPr>
            <a:r>
              <a:rPr lang="es-ES" sz="1800" b="1" dirty="0">
                <a:ln w="0"/>
                <a:latin typeface="Azo Sans" panose="020B0603030303020204" pitchFamily="34" charset="0"/>
              </a:rPr>
              <a:t>Análisis estadístico: </a:t>
            </a:r>
            <a:r>
              <a:rPr lang="es-ES" sz="1600" dirty="0">
                <a:ln w="0"/>
                <a:latin typeface="Azo Sans" panose="020B0603030303020204" pitchFamily="34" charset="0"/>
              </a:rPr>
              <a:t>Análisis de Varianza a 95% de confianza </a:t>
            </a:r>
            <a:r>
              <a:rPr lang="es-ES" sz="1600" dirty="0" err="1">
                <a:ln w="0"/>
                <a:latin typeface="Azo Sans" panose="020B0603030303020204" pitchFamily="34" charset="0"/>
              </a:rPr>
              <a:t>InfoGen</a:t>
            </a:r>
            <a:r>
              <a:rPr lang="es-ES" sz="1600" dirty="0">
                <a:ln w="0"/>
                <a:latin typeface="Azo Sans" panose="020B0603030303020204" pitchFamily="34" charset="0"/>
              </a:rPr>
              <a:t>, para el conjunto de </a:t>
            </a:r>
            <a:br>
              <a:rPr lang="es-ES" sz="1600" dirty="0">
                <a:ln w="0"/>
                <a:latin typeface="Azo Sans" panose="020B0603030303020204" pitchFamily="34" charset="0"/>
              </a:rPr>
            </a:br>
            <a:r>
              <a:rPr lang="es-ES" sz="1600" dirty="0">
                <a:ln w="0"/>
                <a:latin typeface="Azo Sans" panose="020B0603030303020204" pitchFamily="34" charset="0"/>
              </a:rPr>
              <a:t>localidades y por separado. Comparación de medias con la prueba de </a:t>
            </a:r>
            <a:r>
              <a:rPr lang="es-ES" sz="1600" dirty="0" err="1">
                <a:ln w="0"/>
                <a:latin typeface="Azo Sans" panose="020B0603030303020204" pitchFamily="34" charset="0"/>
              </a:rPr>
              <a:t>Scott&amp;Knott</a:t>
            </a:r>
            <a:r>
              <a:rPr lang="es-ES" sz="1600" dirty="0">
                <a:ln w="0"/>
                <a:latin typeface="Azo Sans" panose="020B0603030303020204" pitchFamily="34" charset="0"/>
              </a:rPr>
              <a:t> y análisis </a:t>
            </a:r>
            <a:br>
              <a:rPr lang="es-ES" sz="1600" dirty="0">
                <a:ln w="0"/>
                <a:latin typeface="Azo Sans" panose="020B0603030303020204" pitchFamily="34" charset="0"/>
              </a:rPr>
            </a:br>
            <a:r>
              <a:rPr lang="es-ES" sz="1600" dirty="0">
                <a:ln w="0"/>
                <a:latin typeface="Azo Sans" panose="020B0603030303020204" pitchFamily="34" charset="0"/>
              </a:rPr>
              <a:t>de interacción genotipo y ambiente (</a:t>
            </a:r>
            <a:r>
              <a:rPr lang="es-ES" sz="1600" dirty="0" err="1">
                <a:ln w="0"/>
                <a:latin typeface="Azo Sans" panose="020B0603030303020204" pitchFamily="34" charset="0"/>
              </a:rPr>
              <a:t>GxA</a:t>
            </a:r>
            <a:r>
              <a:rPr lang="es-ES" sz="1600" dirty="0">
                <a:ln w="0"/>
                <a:latin typeface="Azo Sans" panose="020B0603030303020204" pitchFamily="34" charset="0"/>
              </a:rPr>
              <a:t>).</a:t>
            </a:r>
            <a:endParaRPr lang="es-ES" sz="1800" dirty="0">
              <a:ln w="0"/>
              <a:latin typeface="Azo Sans" panose="020B0603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42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1412</TotalTime>
  <Words>1486</Words>
  <Application>Microsoft Office PowerPoint</Application>
  <PresentationFormat>Personalizado</PresentationFormat>
  <Paragraphs>258</Paragraphs>
  <Slides>60</Slides>
  <Notes>1</Notes>
  <HiddenSlides>13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7" baseType="lpstr">
      <vt:lpstr>Aptos</vt:lpstr>
      <vt:lpstr>Aptos Display</vt:lpstr>
      <vt:lpstr>Arial</vt:lpstr>
      <vt:lpstr>Azo Sans</vt:lpstr>
      <vt:lpstr>Azo Sans Medium</vt:lpstr>
      <vt:lpstr>Basic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Klassen</dc:creator>
  <cp:lastModifiedBy>Ayelen Giesbrecht</cp:lastModifiedBy>
  <cp:revision>5</cp:revision>
  <dcterms:created xsi:type="dcterms:W3CDTF">2025-09-08T10:32:42Z</dcterms:created>
  <dcterms:modified xsi:type="dcterms:W3CDTF">2025-09-11T17:07:17Z</dcterms:modified>
</cp:coreProperties>
</file>